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66"/>
  </p:notesMasterIdLst>
  <p:handoutMasterIdLst>
    <p:handoutMasterId r:id="rId67"/>
  </p:handoutMasterIdLst>
  <p:sldIdLst>
    <p:sldId id="261" r:id="rId3"/>
    <p:sldId id="664" r:id="rId4"/>
    <p:sldId id="665" r:id="rId5"/>
    <p:sldId id="666" r:id="rId6"/>
    <p:sldId id="668" r:id="rId7"/>
    <p:sldId id="667" r:id="rId8"/>
    <p:sldId id="492" r:id="rId9"/>
    <p:sldId id="671" r:id="rId10"/>
    <p:sldId id="672" r:id="rId11"/>
    <p:sldId id="673" r:id="rId12"/>
    <p:sldId id="674" r:id="rId13"/>
    <p:sldId id="675" r:id="rId14"/>
    <p:sldId id="722" r:id="rId15"/>
    <p:sldId id="676" r:id="rId16"/>
    <p:sldId id="677" r:id="rId17"/>
    <p:sldId id="678" r:id="rId18"/>
    <p:sldId id="679" r:id="rId19"/>
    <p:sldId id="680" r:id="rId20"/>
    <p:sldId id="681" r:id="rId21"/>
    <p:sldId id="723" r:id="rId22"/>
    <p:sldId id="682" r:id="rId23"/>
    <p:sldId id="683" r:id="rId24"/>
    <p:sldId id="684" r:id="rId25"/>
    <p:sldId id="685" r:id="rId26"/>
    <p:sldId id="686" r:id="rId27"/>
    <p:sldId id="687" r:id="rId28"/>
    <p:sldId id="688" r:id="rId29"/>
    <p:sldId id="724" r:id="rId30"/>
    <p:sldId id="689" r:id="rId31"/>
    <p:sldId id="690" r:id="rId32"/>
    <p:sldId id="691" r:id="rId33"/>
    <p:sldId id="692" r:id="rId34"/>
    <p:sldId id="693" r:id="rId35"/>
    <p:sldId id="694" r:id="rId36"/>
    <p:sldId id="695" r:id="rId37"/>
    <p:sldId id="696" r:id="rId38"/>
    <p:sldId id="697" r:id="rId39"/>
    <p:sldId id="698" r:id="rId40"/>
    <p:sldId id="699" r:id="rId41"/>
    <p:sldId id="700" r:id="rId42"/>
    <p:sldId id="701" r:id="rId43"/>
    <p:sldId id="702" r:id="rId44"/>
    <p:sldId id="703" r:id="rId45"/>
    <p:sldId id="704" r:id="rId46"/>
    <p:sldId id="725" r:id="rId47"/>
    <p:sldId id="705" r:id="rId48"/>
    <p:sldId id="706" r:id="rId49"/>
    <p:sldId id="707" r:id="rId50"/>
    <p:sldId id="708" r:id="rId51"/>
    <p:sldId id="709" r:id="rId52"/>
    <p:sldId id="710" r:id="rId53"/>
    <p:sldId id="711" r:id="rId54"/>
    <p:sldId id="728" r:id="rId55"/>
    <p:sldId id="712" r:id="rId56"/>
    <p:sldId id="713" r:id="rId57"/>
    <p:sldId id="714" r:id="rId58"/>
    <p:sldId id="715" r:id="rId59"/>
    <p:sldId id="716" r:id="rId60"/>
    <p:sldId id="717" r:id="rId61"/>
    <p:sldId id="669" r:id="rId62"/>
    <p:sldId id="670" r:id="rId63"/>
    <p:sldId id="726" r:id="rId64"/>
    <p:sldId id="727"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253" autoAdjust="0"/>
    <p:restoredTop sz="58725" autoAdjust="0"/>
  </p:normalViewPr>
  <p:slideViewPr>
    <p:cSldViewPr snapToGrid="0">
      <p:cViewPr varScale="1">
        <p:scale>
          <a:sx n="57" d="100"/>
          <a:sy n="57" d="100"/>
        </p:scale>
        <p:origin x="776" y="168"/>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notesMaster" Target="notesMasters/notesMaster1.xml"/><Relationship Id="rId67" Type="http://schemas.openxmlformats.org/officeDocument/2006/relationships/handoutMaster" Target="handoutMasters/handoutMaster1.xml"/><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9/29/16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9/29/16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 Id="rId3" Type="http://schemas.openxmlformats.org/officeDocument/2006/relationships/hyperlink" Target="https://www.safaribooksonline.com/library/view/head-first-android/9781449362171/ch09.html"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 at the </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a:t>
            </a:fld>
            <a:endParaRPr lang="en-US"/>
          </a:p>
        </p:txBody>
      </p:sp>
    </p:spTree>
    <p:extLst>
      <p:ext uri="{BB962C8B-B14F-4D97-AF65-F5344CB8AC3E}">
        <p14:creationId xmlns:p14="http://schemas.microsoft.com/office/powerpoint/2010/main" val="640158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When you click on the navigation drawer icon or swipe your finger from the edge of the screen, the view for the navigation drawer slides over the main content:</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11</a:t>
            </a:fld>
            <a:endParaRPr lang="en-US"/>
          </a:p>
        </p:txBody>
      </p:sp>
    </p:spTree>
    <p:extLst>
      <p:ext uri="{BB962C8B-B14F-4D97-AF65-F5344CB8AC3E}">
        <p14:creationId xmlns:p14="http://schemas.microsoft.com/office/powerpoint/2010/main" val="2089064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Pizza app structure</a:t>
            </a:r>
          </a:p>
          <a:p>
            <a:r>
              <a:rPr lang="en-US" dirty="0" smtClean="0"/>
              <a:t>We’re going to change </a:t>
            </a:r>
            <a:r>
              <a:rPr lang="en-US" dirty="0" err="1" smtClean="0"/>
              <a:t>MainActivity</a:t>
            </a:r>
            <a:r>
              <a:rPr lang="en-US" dirty="0" smtClean="0"/>
              <a:t> so that it uses a drawer layout. It will contain a frame layout for displaying fragments, and a list view to display a list of </a:t>
            </a:r>
            <a:r>
              <a:rPr lang="en-US" dirty="0" err="1" smtClean="0"/>
              <a:t>options.The</a:t>
            </a:r>
            <a:r>
              <a:rPr lang="en-US" dirty="0" smtClean="0"/>
              <a:t> list view will contain options for Home, Pizzas, Pasta, and Stores so that the user can easily navigate to the major hubs of the app. We’ll create fragments for these different options. This means that we’ll be able to switch the fragments at runtime, and the user will be able to access the navigation drawer from each of the different screens.</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12</a:t>
            </a:fld>
            <a:endParaRPr lang="en-US"/>
          </a:p>
        </p:txBody>
      </p:sp>
    </p:spTree>
    <p:extLst>
      <p:ext uri="{BB962C8B-B14F-4D97-AF65-F5344CB8AC3E}">
        <p14:creationId xmlns:p14="http://schemas.microsoft.com/office/powerpoint/2010/main" val="2001934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Create fragments for the major hubs.</a:t>
            </a:r>
            <a:endParaRPr lang="en-US" sz="1200" b="0" i="0"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Create and initialize the navigation drawer.</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navigation drawer will contain a </a:t>
            </a:r>
            <a:r>
              <a:rPr lang="en-US" sz="1200" b="0" i="0" kern="1200" dirty="0" err="1" smtClean="0">
                <a:solidFill>
                  <a:schemeClr val="tx1"/>
                </a:solidFill>
                <a:effectLst/>
                <a:latin typeface="+mn-lt"/>
                <a:ea typeface="+mn-ea"/>
                <a:cs typeface="+mn-cs"/>
              </a:rPr>
              <a:t>ListView</a:t>
            </a:r>
            <a:r>
              <a:rPr lang="en-US" sz="1200" b="0" i="0" kern="1200" dirty="0" smtClean="0">
                <a:solidFill>
                  <a:schemeClr val="tx1"/>
                </a:solidFill>
                <a:effectLst/>
                <a:latin typeface="+mn-lt"/>
                <a:ea typeface="+mn-ea"/>
                <a:cs typeface="+mn-cs"/>
              </a:rPr>
              <a:t> displaying the list of options.</a:t>
            </a:r>
          </a:p>
          <a:p>
            <a:pPr fontAlgn="base"/>
            <a:r>
              <a:rPr lang="en-US" sz="1200" b="1" i="0" kern="1200" dirty="0" smtClean="0">
                <a:solidFill>
                  <a:schemeClr val="tx1"/>
                </a:solidFill>
                <a:effectLst/>
                <a:latin typeface="+mn-lt"/>
                <a:ea typeface="+mn-ea"/>
                <a:cs typeface="+mn-cs"/>
              </a:rPr>
              <a:t>Get the </a:t>
            </a:r>
            <a:r>
              <a:rPr lang="en-US" sz="1200" b="1" i="0" kern="1200" dirty="0" err="1" smtClean="0">
                <a:solidFill>
                  <a:schemeClr val="tx1"/>
                </a:solidFill>
                <a:effectLst/>
                <a:latin typeface="+mn-lt"/>
                <a:ea typeface="+mn-ea"/>
                <a:cs typeface="+mn-cs"/>
              </a:rPr>
              <a:t>ListView</a:t>
            </a:r>
            <a:r>
              <a:rPr lang="en-US" sz="1200" b="1" i="0" kern="1200" dirty="0" smtClean="0">
                <a:solidFill>
                  <a:schemeClr val="tx1"/>
                </a:solidFill>
                <a:effectLst/>
                <a:latin typeface="+mn-lt"/>
                <a:ea typeface="+mn-ea"/>
                <a:cs typeface="+mn-cs"/>
              </a:rPr>
              <a:t> to respond to item clicks.</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This will allow the user to navigate to the major hubs of the app.</a:t>
            </a:r>
          </a:p>
          <a:p>
            <a:pPr fontAlgn="base"/>
            <a:r>
              <a:rPr lang="en-US" sz="1200" b="1" i="0" kern="1200" dirty="0" smtClean="0">
                <a:solidFill>
                  <a:schemeClr val="tx1"/>
                </a:solidFill>
                <a:effectLst/>
                <a:latin typeface="+mn-lt"/>
                <a:ea typeface="+mn-ea"/>
                <a:cs typeface="+mn-cs"/>
              </a:rPr>
              <a:t>Add an </a:t>
            </a:r>
            <a:r>
              <a:rPr lang="en-US" sz="1200" b="1" i="0" kern="1200" dirty="0" err="1" smtClean="0">
                <a:solidFill>
                  <a:schemeClr val="tx1"/>
                </a:solidFill>
                <a:effectLst/>
                <a:latin typeface="+mn-lt"/>
                <a:ea typeface="+mn-ea"/>
                <a:cs typeface="+mn-cs"/>
              </a:rPr>
              <a:t>ActionBarDrawerToggle</a:t>
            </a:r>
            <a:r>
              <a:rPr lang="en-US" sz="1200" b="1" i="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This lets the user control the drawer through the action bar and allows the activity to respond to drawer open and close events.</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13</a:t>
            </a:fld>
            <a:endParaRPr lang="en-US"/>
          </a:p>
        </p:txBody>
      </p:sp>
    </p:spTree>
    <p:extLst>
      <p:ext uri="{BB962C8B-B14F-4D97-AF65-F5344CB8AC3E}">
        <p14:creationId xmlns:p14="http://schemas.microsoft.com/office/powerpoint/2010/main" val="386316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We’ll use </a:t>
            </a:r>
            <a:r>
              <a:rPr lang="en-US" dirty="0" err="1" smtClean="0"/>
              <a:t>TopFragment</a:t>
            </a:r>
            <a:r>
              <a:rPr lang="en-US" sz="1200" b="0" i="0" kern="1200" dirty="0" smtClean="0">
                <a:solidFill>
                  <a:schemeClr val="tx1"/>
                </a:solidFill>
                <a:effectLst/>
                <a:latin typeface="+mn-lt"/>
                <a:ea typeface="+mn-ea"/>
                <a:cs typeface="+mn-cs"/>
              </a:rPr>
              <a:t> to display the top-level content. </a:t>
            </a:r>
          </a:p>
          <a:p>
            <a:r>
              <a:rPr lang="en-US" sz="1200" b="0" i="0" kern="1200" dirty="0" smtClean="0">
                <a:solidFill>
                  <a:schemeClr val="tx1"/>
                </a:solidFill>
                <a:effectLst/>
                <a:latin typeface="+mn-lt"/>
                <a:ea typeface="+mn-ea"/>
                <a:cs typeface="+mn-cs"/>
              </a:rPr>
              <a:t>For now, we’ll use it to display the text “Top fragment” so that we know which fragment we’re displaying. Create a new blank fragment with a fragment name of </a:t>
            </a:r>
            <a:r>
              <a:rPr lang="en-US" sz="1200" b="0" i="0" kern="1200" dirty="0" err="1" smtClean="0">
                <a:solidFill>
                  <a:schemeClr val="tx1"/>
                </a:solidFill>
                <a:effectLst/>
                <a:latin typeface="+mn-lt"/>
                <a:ea typeface="+mn-ea"/>
                <a:cs typeface="+mn-cs"/>
              </a:rPr>
              <a:t>TopFragment</a:t>
            </a:r>
            <a:r>
              <a:rPr lang="en-US" sz="1200" b="0" i="0" kern="1200" dirty="0" smtClean="0">
                <a:solidFill>
                  <a:schemeClr val="tx1"/>
                </a:solidFill>
                <a:effectLst/>
                <a:latin typeface="+mn-lt"/>
                <a:ea typeface="+mn-ea"/>
                <a:cs typeface="+mn-cs"/>
              </a:rPr>
              <a:t> and a layout name of </a:t>
            </a:r>
            <a:r>
              <a:rPr lang="en-US" sz="1200" b="0" i="0" kern="1200" dirty="0" err="1" smtClean="0">
                <a:solidFill>
                  <a:schemeClr val="tx1"/>
                </a:solidFill>
                <a:effectLst/>
                <a:latin typeface="+mn-lt"/>
                <a:ea typeface="+mn-ea"/>
                <a:cs typeface="+mn-cs"/>
              </a:rPr>
              <a:t>fragment_top</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14</a:t>
            </a:fld>
            <a:endParaRPr lang="en-US"/>
          </a:p>
        </p:txBody>
      </p:sp>
    </p:spTree>
    <p:extLst>
      <p:ext uri="{BB962C8B-B14F-4D97-AF65-F5344CB8AC3E}">
        <p14:creationId xmlns:p14="http://schemas.microsoft.com/office/powerpoint/2010/main" val="11965323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Add the following string resource to </a:t>
            </a:r>
            <a:r>
              <a:rPr lang="en-US" sz="1200" b="0" i="1" kern="1200" dirty="0" err="1" smtClean="0">
                <a:solidFill>
                  <a:schemeClr val="tx1"/>
                </a:solidFill>
                <a:effectLst/>
                <a:latin typeface="+mn-lt"/>
                <a:ea typeface="+mn-ea"/>
                <a:cs typeface="+mn-cs"/>
              </a:rPr>
              <a:t>strings.xml</a:t>
            </a:r>
            <a:r>
              <a:rPr lang="en-US" sz="1200" b="0" i="0" kern="1200" dirty="0" smtClean="0">
                <a:solidFill>
                  <a:schemeClr val="tx1"/>
                </a:solidFill>
                <a:effectLst/>
                <a:latin typeface="+mn-lt"/>
                <a:ea typeface="+mn-ea"/>
                <a:cs typeface="+mn-cs"/>
              </a:rPr>
              <a:t>; we’ll use this in our fragment layout:</a:t>
            </a:r>
          </a:p>
          <a:p>
            <a:pPr fontAlgn="base"/>
            <a:r>
              <a:rPr lang="en-US" sz="1200" b="0" i="0" kern="1200" dirty="0" smtClean="0">
                <a:solidFill>
                  <a:schemeClr val="tx1"/>
                </a:solidFill>
                <a:effectLst/>
                <a:latin typeface="+mn-lt"/>
                <a:ea typeface="+mn-ea"/>
                <a:cs typeface="+mn-cs"/>
              </a:rPr>
              <a:t>Here’s the code for </a:t>
            </a:r>
            <a:r>
              <a:rPr lang="en-US" sz="1200" b="0" i="1" kern="1200" dirty="0" err="1" smtClean="0">
                <a:solidFill>
                  <a:schemeClr val="tx1"/>
                </a:solidFill>
                <a:effectLst/>
                <a:latin typeface="+mn-lt"/>
                <a:ea typeface="+mn-ea"/>
                <a:cs typeface="+mn-cs"/>
              </a:rPr>
              <a:t>fragment_top.xml</a:t>
            </a:r>
            <a:r>
              <a:rPr lang="en-US" sz="1200" b="0" i="0" kern="1200" dirty="0" smtClean="0">
                <a:solidFill>
                  <a:schemeClr val="tx1"/>
                </a:solidFill>
                <a:effectLst/>
                <a:latin typeface="+mn-lt"/>
                <a:ea typeface="+mn-ea"/>
                <a:cs typeface="+mn-cs"/>
              </a:rPr>
              <a:t>:</a:t>
            </a:r>
          </a:p>
          <a:p>
            <a:r>
              <a:rPr lang="en-US" dirty="0" smtClean="0"/>
              <a:t/>
            </a:r>
            <a:br>
              <a:rPr lang="en-US" dirty="0" smtClean="0"/>
            </a:b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15</a:t>
            </a:fld>
            <a:endParaRPr lang="en-US"/>
          </a:p>
        </p:txBody>
      </p:sp>
    </p:spTree>
    <p:extLst>
      <p:ext uri="{BB962C8B-B14F-4D97-AF65-F5344CB8AC3E}">
        <p14:creationId xmlns:p14="http://schemas.microsoft.com/office/powerpoint/2010/main" val="1438272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use a </a:t>
            </a:r>
            <a:r>
              <a:rPr lang="en-US" dirty="0" err="1" smtClean="0"/>
              <a:t>ListFragment</a:t>
            </a:r>
            <a:r>
              <a:rPr lang="en-US" dirty="0" smtClean="0"/>
              <a:t> called </a:t>
            </a:r>
            <a:r>
              <a:rPr lang="en-US" dirty="0" err="1" smtClean="0"/>
              <a:t>PizzaFragment</a:t>
            </a:r>
            <a:r>
              <a:rPr lang="en-US" dirty="0" smtClean="0"/>
              <a:t> to display the list of pizzas. Create a new blank fragment with a fragment name of </a:t>
            </a:r>
            <a:r>
              <a:rPr lang="en-US" dirty="0" err="1" smtClean="0"/>
              <a:t>PizzaFragment</a:t>
            </a:r>
            <a:r>
              <a:rPr lang="en-US" dirty="0" smtClean="0"/>
              <a:t>, and untick the option to create a layout. This is because list fragments don’t need a layout—they use their own.</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16</a:t>
            </a:fld>
            <a:endParaRPr lang="en-US"/>
          </a:p>
        </p:txBody>
      </p:sp>
    </p:spTree>
    <p:extLst>
      <p:ext uri="{BB962C8B-B14F-4D97-AF65-F5344CB8AC3E}">
        <p14:creationId xmlns:p14="http://schemas.microsoft.com/office/powerpoint/2010/main" val="17965582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Then change the code for </a:t>
            </a:r>
            <a:r>
              <a:rPr lang="en-US" sz="1200" b="0" i="1" kern="1200" dirty="0" err="1" smtClean="0">
                <a:solidFill>
                  <a:schemeClr val="tx1"/>
                </a:solidFill>
                <a:effectLst/>
                <a:latin typeface="+mn-lt"/>
                <a:ea typeface="+mn-ea"/>
                <a:cs typeface="+mn-cs"/>
              </a:rPr>
              <a:t>PizzaFragment.java</a:t>
            </a:r>
            <a:r>
              <a:rPr lang="en-US" sz="1200" b="0" i="0" kern="1200" dirty="0" smtClean="0">
                <a:solidFill>
                  <a:schemeClr val="tx1"/>
                </a:solidFill>
                <a:effectLst/>
                <a:latin typeface="+mn-lt"/>
                <a:ea typeface="+mn-ea"/>
                <a:cs typeface="+mn-cs"/>
              </a:rPr>
              <a:t> so that it’s a </a:t>
            </a:r>
            <a:r>
              <a:rPr lang="en-US" dirty="0" err="1" smtClean="0"/>
              <a:t>ListFragment</a:t>
            </a:r>
            <a:r>
              <a:rPr lang="en-US" sz="1200" b="0" i="0" kern="1200" dirty="0" smtClean="0">
                <a:solidFill>
                  <a:schemeClr val="tx1"/>
                </a:solidFill>
                <a:effectLst/>
                <a:latin typeface="+mn-lt"/>
                <a:ea typeface="+mn-ea"/>
                <a:cs typeface="+mn-cs"/>
              </a:rPr>
              <a:t>. Its list view should be populated with the pizza names. Here’s the code:</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17</a:t>
            </a:fld>
            <a:endParaRPr lang="en-US"/>
          </a:p>
        </p:txBody>
      </p:sp>
    </p:spTree>
    <p:extLst>
      <p:ext uri="{BB962C8B-B14F-4D97-AF65-F5344CB8AC3E}">
        <p14:creationId xmlns:p14="http://schemas.microsoft.com/office/powerpoint/2010/main" val="11878353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We’ll use a </a:t>
            </a:r>
            <a:r>
              <a:rPr lang="en-US" dirty="0" err="1" smtClean="0"/>
              <a:t>ListFragment</a:t>
            </a:r>
            <a:r>
              <a:rPr lang="en-US" sz="1200" b="0" i="0" kern="1200" dirty="0" smtClean="0">
                <a:solidFill>
                  <a:schemeClr val="tx1"/>
                </a:solidFill>
                <a:effectLst/>
                <a:latin typeface="+mn-lt"/>
                <a:ea typeface="+mn-ea"/>
                <a:cs typeface="+mn-cs"/>
              </a:rPr>
              <a:t> called </a:t>
            </a:r>
            <a:r>
              <a:rPr lang="en-US" dirty="0" err="1" smtClean="0"/>
              <a:t>PastaFragment</a:t>
            </a:r>
            <a:r>
              <a:rPr lang="en-US" sz="1200" b="0" i="0" kern="1200" dirty="0" smtClean="0">
                <a:solidFill>
                  <a:schemeClr val="tx1"/>
                </a:solidFill>
                <a:effectLst/>
                <a:latin typeface="+mn-lt"/>
                <a:ea typeface="+mn-ea"/>
                <a:cs typeface="+mn-cs"/>
              </a:rPr>
              <a:t> to display the list of pasta. Create a new blank fragment with a fragment name of </a:t>
            </a:r>
            <a:r>
              <a:rPr lang="en-US" sz="1200" b="0" i="0" kern="1200" dirty="0" err="1" smtClean="0">
                <a:solidFill>
                  <a:schemeClr val="tx1"/>
                </a:solidFill>
                <a:effectLst/>
                <a:latin typeface="+mn-lt"/>
                <a:ea typeface="+mn-ea"/>
                <a:cs typeface="+mn-cs"/>
              </a:rPr>
              <a:t>PastaFragment</a:t>
            </a:r>
            <a:r>
              <a:rPr lang="en-US" sz="1200" b="0" i="0" kern="1200" dirty="0" smtClean="0">
                <a:solidFill>
                  <a:schemeClr val="tx1"/>
                </a:solidFill>
                <a:effectLst/>
                <a:latin typeface="+mn-lt"/>
                <a:ea typeface="+mn-ea"/>
                <a:cs typeface="+mn-cs"/>
              </a:rPr>
              <a:t>. You can untick the option to create a layout as list fragments use their own layouts.</a:t>
            </a:r>
          </a:p>
          <a:p>
            <a:r>
              <a:rPr lang="en-US" sz="1200" b="0" i="0" kern="1200" dirty="0" smtClean="0">
                <a:solidFill>
                  <a:schemeClr val="tx1"/>
                </a:solidFill>
                <a:effectLst/>
                <a:latin typeface="+mn-lt"/>
                <a:ea typeface="+mn-ea"/>
                <a:cs typeface="+mn-cs"/>
              </a:rPr>
              <a:t>Next, add a new string array resource called “pasta” to </a:t>
            </a:r>
            <a:r>
              <a:rPr lang="en-US" sz="1200" b="0" i="1" kern="1200" dirty="0" err="1" smtClean="0">
                <a:solidFill>
                  <a:schemeClr val="tx1"/>
                </a:solidFill>
                <a:effectLst/>
                <a:latin typeface="+mn-lt"/>
                <a:ea typeface="+mn-ea"/>
                <a:cs typeface="+mn-cs"/>
              </a:rPr>
              <a:t>strings.xml</a:t>
            </a:r>
            <a:r>
              <a:rPr lang="en-US" sz="1200" b="0" i="0" kern="1200" dirty="0" smtClean="0">
                <a:solidFill>
                  <a:schemeClr val="tx1"/>
                </a:solidFill>
                <a:effectLst/>
                <a:latin typeface="+mn-lt"/>
                <a:ea typeface="+mn-ea"/>
                <a:cs typeface="+mn-cs"/>
              </a:rPr>
              <a:t> (this contains the names of the pasta):</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18</a:t>
            </a:fld>
            <a:endParaRPr lang="en-US"/>
          </a:p>
        </p:txBody>
      </p:sp>
    </p:spTree>
    <p:extLst>
      <p:ext uri="{BB962C8B-B14F-4D97-AF65-F5344CB8AC3E}">
        <p14:creationId xmlns:p14="http://schemas.microsoft.com/office/powerpoint/2010/main" val="17991343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Then change the code for </a:t>
            </a:r>
            <a:r>
              <a:rPr lang="en-US" sz="1200" i="1" kern="1200" dirty="0" err="1" smtClean="0">
                <a:solidFill>
                  <a:schemeClr val="tx1"/>
                </a:solidFill>
                <a:effectLst/>
                <a:latin typeface="+mn-lt"/>
                <a:ea typeface="+mn-ea"/>
                <a:cs typeface="+mn-cs"/>
              </a:rPr>
              <a:t>PastaFragment.java</a:t>
            </a:r>
            <a:r>
              <a:rPr lang="en-US" sz="1200" kern="1200" dirty="0" smtClean="0">
                <a:solidFill>
                  <a:schemeClr val="tx1"/>
                </a:solidFill>
                <a:effectLst/>
                <a:latin typeface="+mn-lt"/>
                <a:ea typeface="+mn-ea"/>
                <a:cs typeface="+mn-cs"/>
              </a:rPr>
              <a:t> so that it’s a </a:t>
            </a:r>
            <a:r>
              <a:rPr lang="en-US" sz="1200" kern="1200" dirty="0" err="1" smtClean="0">
                <a:solidFill>
                  <a:schemeClr val="tx1"/>
                </a:solidFill>
                <a:effectLst/>
                <a:latin typeface="+mn-lt"/>
                <a:ea typeface="+mn-ea"/>
                <a:cs typeface="+mn-cs"/>
              </a:rPr>
              <a:t>ListFragment</a:t>
            </a:r>
            <a:r>
              <a:rPr lang="en-US" sz="1200" kern="1200" dirty="0" smtClean="0">
                <a:solidFill>
                  <a:schemeClr val="tx1"/>
                </a:solidFill>
                <a:effectLst/>
                <a:latin typeface="+mn-lt"/>
                <a:ea typeface="+mn-ea"/>
                <a:cs typeface="+mn-cs"/>
              </a:rPr>
              <a:t>. Its list view should be populated with the pasta names. Here’s the code:</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19</a:t>
            </a:fld>
            <a:endParaRPr lang="en-US"/>
          </a:p>
        </p:txBody>
      </p:sp>
    </p:spTree>
    <p:extLst>
      <p:ext uri="{BB962C8B-B14F-4D97-AF65-F5344CB8AC3E}">
        <p14:creationId xmlns:p14="http://schemas.microsoft.com/office/powerpoint/2010/main" val="3999373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We’ll use a </a:t>
            </a:r>
            <a:r>
              <a:rPr lang="en-US" dirty="0" err="1" smtClean="0"/>
              <a:t>ListFragment</a:t>
            </a:r>
            <a:r>
              <a:rPr lang="en-US" sz="1200" b="0" i="0" kern="1200" dirty="0" smtClean="0">
                <a:solidFill>
                  <a:schemeClr val="tx1"/>
                </a:solidFill>
                <a:effectLst/>
                <a:latin typeface="+mn-lt"/>
                <a:ea typeface="+mn-ea"/>
                <a:cs typeface="+mn-cs"/>
              </a:rPr>
              <a:t> called </a:t>
            </a:r>
            <a:r>
              <a:rPr lang="en-US" dirty="0" err="1" smtClean="0"/>
              <a:t>StoresFragment</a:t>
            </a:r>
            <a:r>
              <a:rPr lang="en-US" sz="1200" b="0" i="0" kern="1200" dirty="0" smtClean="0">
                <a:solidFill>
                  <a:schemeClr val="tx1"/>
                </a:solidFill>
                <a:effectLst/>
                <a:latin typeface="+mn-lt"/>
                <a:ea typeface="+mn-ea"/>
                <a:cs typeface="+mn-cs"/>
              </a:rPr>
              <a:t> to display the list of pasta. Create a new blank fragment with a fragment name of “</a:t>
            </a:r>
            <a:r>
              <a:rPr lang="en-US" sz="1200" b="0" i="0" kern="1200" dirty="0" err="1" smtClean="0">
                <a:solidFill>
                  <a:schemeClr val="tx1"/>
                </a:solidFill>
                <a:effectLst/>
                <a:latin typeface="+mn-lt"/>
                <a:ea typeface="+mn-ea"/>
                <a:cs typeface="+mn-cs"/>
              </a:rPr>
              <a:t>StoresFragment</a:t>
            </a:r>
            <a:r>
              <a:rPr lang="en-US" sz="1200" b="0" i="0" kern="1200" dirty="0" smtClean="0">
                <a:solidFill>
                  <a:schemeClr val="tx1"/>
                </a:solidFill>
                <a:effectLst/>
                <a:latin typeface="+mn-lt"/>
                <a:ea typeface="+mn-ea"/>
                <a:cs typeface="+mn-cs"/>
              </a:rPr>
              <a:t>.” Untick the option to create a layout as list fragments define their own layouts.</a:t>
            </a:r>
          </a:p>
          <a:p>
            <a:r>
              <a:rPr lang="en-US" sz="1200" b="0" i="0" kern="1200" dirty="0" smtClean="0">
                <a:solidFill>
                  <a:schemeClr val="tx1"/>
                </a:solidFill>
                <a:effectLst/>
                <a:latin typeface="+mn-lt"/>
                <a:ea typeface="+mn-ea"/>
                <a:cs typeface="+mn-cs"/>
              </a:rPr>
              <a:t>Next, add a new string array resource called “stores” to </a:t>
            </a:r>
            <a:r>
              <a:rPr lang="en-US" sz="1200" b="0" i="1" kern="1200" dirty="0" err="1" smtClean="0">
                <a:solidFill>
                  <a:schemeClr val="tx1"/>
                </a:solidFill>
                <a:effectLst/>
                <a:latin typeface="+mn-lt"/>
                <a:ea typeface="+mn-ea"/>
                <a:cs typeface="+mn-cs"/>
              </a:rPr>
              <a:t>strings.xml</a:t>
            </a:r>
            <a:r>
              <a:rPr lang="en-US" sz="1200" b="0" i="0" kern="1200" dirty="0" smtClean="0">
                <a:solidFill>
                  <a:schemeClr val="tx1"/>
                </a:solidFill>
                <a:effectLst/>
                <a:latin typeface="+mn-lt"/>
                <a:ea typeface="+mn-ea"/>
                <a:cs typeface="+mn-cs"/>
              </a:rPr>
              <a:t> (this contains the names of the stores):</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20</a:t>
            </a:fld>
            <a:endParaRPr lang="en-US"/>
          </a:p>
        </p:txBody>
      </p:sp>
    </p:spTree>
    <p:extLst>
      <p:ext uri="{BB962C8B-B14F-4D97-AF65-F5344CB8AC3E}">
        <p14:creationId xmlns:p14="http://schemas.microsoft.com/office/powerpoint/2010/main" val="386463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a:t>
            </a:fld>
            <a:endParaRPr lang="en-US"/>
          </a:p>
        </p:txBody>
      </p:sp>
    </p:spTree>
    <p:extLst>
      <p:ext uri="{BB962C8B-B14F-4D97-AF65-F5344CB8AC3E}">
        <p14:creationId xmlns:p14="http://schemas.microsoft.com/office/powerpoint/2010/main" val="13400500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change the code for </a:t>
            </a:r>
            <a:r>
              <a:rPr lang="en-US" dirty="0" err="1" smtClean="0"/>
              <a:t>StoresFragment.java</a:t>
            </a:r>
            <a:r>
              <a:rPr lang="en-US" dirty="0" smtClean="0"/>
              <a:t> so that it’s a </a:t>
            </a:r>
            <a:r>
              <a:rPr lang="en-US" dirty="0" err="1" smtClean="0"/>
              <a:t>ListFragment</a:t>
            </a:r>
            <a:r>
              <a:rPr lang="en-US" dirty="0" smtClean="0"/>
              <a:t>. Its list view should be populated with the store names. Here’s the code:</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21</a:t>
            </a:fld>
            <a:endParaRPr lang="en-US"/>
          </a:p>
        </p:txBody>
      </p:sp>
    </p:spTree>
    <p:extLst>
      <p:ext uri="{BB962C8B-B14F-4D97-AF65-F5344CB8AC3E}">
        <p14:creationId xmlns:p14="http://schemas.microsoft.com/office/powerpoint/2010/main" val="17726529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we change the layout of </a:t>
            </a:r>
            <a:r>
              <a:rPr lang="en-US" dirty="0" err="1" smtClean="0"/>
              <a:t>MainActivity.java</a:t>
            </a:r>
            <a:r>
              <a:rPr lang="en-US" dirty="0" smtClean="0"/>
              <a:t> so that it uses a </a:t>
            </a:r>
            <a:r>
              <a:rPr lang="en-US" dirty="0" err="1" smtClean="0"/>
              <a:t>DrawerLayout</a:t>
            </a:r>
            <a:r>
              <a:rPr lang="en-US" dirty="0" smtClean="0"/>
              <a:t>. As we said earlier, this will contain a </a:t>
            </a:r>
            <a:r>
              <a:rPr lang="en-US" dirty="0" err="1" smtClean="0"/>
              <a:t>FrameLayout</a:t>
            </a:r>
            <a:r>
              <a:rPr lang="en-US" dirty="0" smtClean="0"/>
              <a:t> that will display fragments, and a </a:t>
            </a:r>
            <a:r>
              <a:rPr lang="en-US" dirty="0" err="1" smtClean="0"/>
              <a:t>ListView</a:t>
            </a:r>
            <a:r>
              <a:rPr lang="en-US" dirty="0" smtClean="0"/>
              <a:t> for the navigation drawer.</a:t>
            </a:r>
          </a:p>
          <a:p>
            <a:pPr fontAlgn="base"/>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DrawerLayout</a:t>
            </a:r>
            <a:r>
              <a:rPr lang="en-US" sz="1200" b="0" i="0" kern="1200" dirty="0" smtClean="0">
                <a:solidFill>
                  <a:schemeClr val="tx1"/>
                </a:solidFill>
                <a:effectLst/>
                <a:latin typeface="+mn-lt"/>
                <a:ea typeface="+mn-ea"/>
                <a:cs typeface="+mn-cs"/>
              </a:rPr>
              <a:t> is the root component of the new layout. That’s because it needs to control everything that appears on the screen. The </a:t>
            </a:r>
            <a:r>
              <a:rPr lang="en-US" sz="1200" b="0" i="0" kern="1200" dirty="0" err="1" smtClean="0">
                <a:solidFill>
                  <a:schemeClr val="tx1"/>
                </a:solidFill>
                <a:effectLst/>
                <a:latin typeface="+mn-lt"/>
                <a:ea typeface="+mn-ea"/>
                <a:cs typeface="+mn-cs"/>
              </a:rPr>
              <a:t>DrawerLayout</a:t>
            </a:r>
            <a:r>
              <a:rPr lang="en-US" sz="1200" b="0" i="0" kern="1200" dirty="0" smtClean="0">
                <a:solidFill>
                  <a:schemeClr val="tx1"/>
                </a:solidFill>
                <a:effectLst/>
                <a:latin typeface="+mn-lt"/>
                <a:ea typeface="+mn-ea"/>
                <a:cs typeface="+mn-cs"/>
              </a:rPr>
              <a:t> class comes from the v4 support library, so we use its full class path of android.support.v4.widget.DrawerLayout.</a:t>
            </a:r>
          </a:p>
          <a:p>
            <a:pPr fontAlgn="base"/>
            <a:r>
              <a:rPr lang="en-US" sz="1200" b="0" i="0" kern="1200" dirty="0" smtClean="0">
                <a:solidFill>
                  <a:schemeClr val="tx1"/>
                </a:solidFill>
                <a:effectLst/>
                <a:latin typeface="+mn-lt"/>
                <a:ea typeface="+mn-ea"/>
                <a:cs typeface="+mn-cs"/>
              </a:rPr>
              <a:t>The first element in the </a:t>
            </a:r>
            <a:r>
              <a:rPr lang="en-US" sz="1200" b="0" i="0" kern="1200" dirty="0" err="1" smtClean="0">
                <a:solidFill>
                  <a:schemeClr val="tx1"/>
                </a:solidFill>
                <a:effectLst/>
                <a:latin typeface="+mn-lt"/>
                <a:ea typeface="+mn-ea"/>
                <a:cs typeface="+mn-cs"/>
              </a:rPr>
              <a:t>DrawerLayout</a:t>
            </a:r>
            <a:r>
              <a:rPr lang="en-US" sz="1200" b="0" i="0" kern="1200" dirty="0" smtClean="0">
                <a:solidFill>
                  <a:schemeClr val="tx1"/>
                </a:solidFill>
                <a:effectLst/>
                <a:latin typeface="+mn-lt"/>
                <a:ea typeface="+mn-ea"/>
                <a:cs typeface="+mn-cs"/>
              </a:rPr>
              <a:t> is used to display the content. In our case, this is a </a:t>
            </a:r>
            <a:r>
              <a:rPr lang="en-US" sz="1200" b="0" i="0" kern="1200" dirty="0" err="1" smtClean="0">
                <a:solidFill>
                  <a:schemeClr val="tx1"/>
                </a:solidFill>
                <a:effectLst/>
                <a:latin typeface="+mn-lt"/>
                <a:ea typeface="+mn-ea"/>
                <a:cs typeface="+mn-cs"/>
              </a:rPr>
              <a:t>FrameLayout</a:t>
            </a:r>
            <a:r>
              <a:rPr lang="en-US" sz="1200" b="0" i="0" kern="1200" dirty="0" smtClean="0">
                <a:solidFill>
                  <a:schemeClr val="tx1"/>
                </a:solidFill>
                <a:effectLst/>
                <a:latin typeface="+mn-lt"/>
                <a:ea typeface="+mn-ea"/>
                <a:cs typeface="+mn-cs"/>
              </a:rPr>
              <a:t> that we’ll use to display fragments. You want this to be as large as possible, so you set its </a:t>
            </a:r>
            <a:r>
              <a:rPr lang="en-US" sz="1200" b="0" i="0" kern="1200" dirty="0" err="1" smtClean="0">
                <a:solidFill>
                  <a:schemeClr val="tx1"/>
                </a:solidFill>
                <a:effectLst/>
                <a:latin typeface="+mn-lt"/>
                <a:ea typeface="+mn-ea"/>
                <a:cs typeface="+mn-cs"/>
              </a:rPr>
              <a:t>layout_width</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layout_height</a:t>
            </a:r>
            <a:r>
              <a:rPr lang="en-US" sz="1200" b="0" i="0" kern="1200" dirty="0" smtClean="0">
                <a:solidFill>
                  <a:schemeClr val="tx1"/>
                </a:solidFill>
                <a:effectLst/>
                <a:latin typeface="+mn-lt"/>
                <a:ea typeface="+mn-ea"/>
                <a:cs typeface="+mn-cs"/>
              </a:rPr>
              <a:t> attributes to "</a:t>
            </a:r>
            <a:r>
              <a:rPr lang="en-US" sz="1200" b="0" i="0" kern="1200" dirty="0" err="1" smtClean="0">
                <a:solidFill>
                  <a:schemeClr val="tx1"/>
                </a:solidFill>
                <a:effectLst/>
                <a:latin typeface="+mn-lt"/>
                <a:ea typeface="+mn-ea"/>
                <a:cs typeface="+mn-cs"/>
              </a:rPr>
              <a:t>match_parent</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The second element in the </a:t>
            </a:r>
            <a:r>
              <a:rPr lang="en-US" sz="1200" b="0" i="0" kern="1200" dirty="0" err="1" smtClean="0">
                <a:solidFill>
                  <a:schemeClr val="tx1"/>
                </a:solidFill>
                <a:effectLst/>
                <a:latin typeface="+mn-lt"/>
                <a:ea typeface="+mn-ea"/>
                <a:cs typeface="+mn-cs"/>
              </a:rPr>
              <a:t>DrawerLayout</a:t>
            </a:r>
            <a:r>
              <a:rPr lang="en-US" sz="1200" b="0" i="0" kern="1200" dirty="0" smtClean="0">
                <a:solidFill>
                  <a:schemeClr val="tx1"/>
                </a:solidFill>
                <a:effectLst/>
                <a:latin typeface="+mn-lt"/>
                <a:ea typeface="+mn-ea"/>
                <a:cs typeface="+mn-cs"/>
              </a:rPr>
              <a:t> defines the drawer itself. If you use a </a:t>
            </a:r>
            <a:r>
              <a:rPr lang="en-US" sz="1200" b="0" i="0" kern="1200" dirty="0" err="1" smtClean="0">
                <a:solidFill>
                  <a:schemeClr val="tx1"/>
                </a:solidFill>
                <a:effectLst/>
                <a:latin typeface="+mn-lt"/>
                <a:ea typeface="+mn-ea"/>
                <a:cs typeface="+mn-cs"/>
              </a:rPr>
              <a:t>ListView</a:t>
            </a:r>
            <a:r>
              <a:rPr lang="en-US" sz="1200" b="0" i="0" kern="1200" dirty="0" smtClean="0">
                <a:solidFill>
                  <a:schemeClr val="tx1"/>
                </a:solidFill>
                <a:effectLst/>
                <a:latin typeface="+mn-lt"/>
                <a:ea typeface="+mn-ea"/>
                <a:cs typeface="+mn-cs"/>
              </a:rPr>
              <a:t>, this will display a drawer that contains a list of options. You usually want this to partially fill the screen horizontally when it slides out, so you set its </a:t>
            </a:r>
            <a:r>
              <a:rPr lang="en-US" sz="1200" b="0" i="0" kern="1200" dirty="0" err="1" smtClean="0">
                <a:solidFill>
                  <a:schemeClr val="tx1"/>
                </a:solidFill>
                <a:effectLst/>
                <a:latin typeface="+mn-lt"/>
                <a:ea typeface="+mn-ea"/>
                <a:cs typeface="+mn-cs"/>
              </a:rPr>
              <a:t>layout_height</a:t>
            </a:r>
            <a:r>
              <a:rPr lang="en-US" sz="1200" b="0" i="0" kern="1200" dirty="0" smtClean="0">
                <a:solidFill>
                  <a:schemeClr val="tx1"/>
                </a:solidFill>
                <a:effectLst/>
                <a:latin typeface="+mn-lt"/>
                <a:ea typeface="+mn-ea"/>
                <a:cs typeface="+mn-cs"/>
              </a:rPr>
              <a:t> attribute to "</a:t>
            </a:r>
            <a:r>
              <a:rPr lang="en-US" sz="1200" b="0" i="0" kern="1200" dirty="0" err="1" smtClean="0">
                <a:solidFill>
                  <a:schemeClr val="tx1"/>
                </a:solidFill>
                <a:effectLst/>
                <a:latin typeface="+mn-lt"/>
                <a:ea typeface="+mn-ea"/>
                <a:cs typeface="+mn-cs"/>
              </a:rPr>
              <a:t>match_parent</a:t>
            </a:r>
            <a:r>
              <a:rPr lang="en-US" sz="1200" b="0" i="0" kern="1200" dirty="0" smtClean="0">
                <a:solidFill>
                  <a:schemeClr val="tx1"/>
                </a:solidFill>
                <a:effectLst/>
                <a:latin typeface="+mn-lt"/>
                <a:ea typeface="+mn-ea"/>
                <a:cs typeface="+mn-cs"/>
              </a:rPr>
              <a:t>" and its </a:t>
            </a:r>
            <a:r>
              <a:rPr lang="en-US" sz="1200" b="0" i="0" kern="1200" dirty="0" err="1" smtClean="0">
                <a:solidFill>
                  <a:schemeClr val="tx1"/>
                </a:solidFill>
                <a:effectLst/>
                <a:latin typeface="+mn-lt"/>
                <a:ea typeface="+mn-ea"/>
                <a:cs typeface="+mn-cs"/>
              </a:rPr>
              <a:t>layout_width</a:t>
            </a:r>
            <a:r>
              <a:rPr lang="en-US" sz="1200" b="0" i="0" kern="1200" dirty="0" smtClean="0">
                <a:solidFill>
                  <a:schemeClr val="tx1"/>
                </a:solidFill>
                <a:effectLst/>
                <a:latin typeface="+mn-lt"/>
                <a:ea typeface="+mn-ea"/>
                <a:cs typeface="+mn-cs"/>
              </a:rPr>
              <a:t> attribute to a fixed width.</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22</a:t>
            </a:fld>
            <a:endParaRPr lang="en-US"/>
          </a:p>
        </p:txBody>
      </p:sp>
    </p:spTree>
    <p:extLst>
      <p:ext uri="{BB962C8B-B14F-4D97-AF65-F5344CB8AC3E}">
        <p14:creationId xmlns:p14="http://schemas.microsoft.com/office/powerpoint/2010/main" val="17778701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23</a:t>
            </a:fld>
            <a:endParaRPr lang="en-US"/>
          </a:p>
        </p:txBody>
      </p:sp>
    </p:spTree>
    <p:extLst>
      <p:ext uri="{BB962C8B-B14F-4D97-AF65-F5344CB8AC3E}">
        <p14:creationId xmlns:p14="http://schemas.microsoft.com/office/powerpoint/2010/main" val="6884817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 a careful note of the settings we’re using with the &lt;</a:t>
            </a:r>
            <a:r>
              <a:rPr lang="en-US" dirty="0" err="1" smtClean="0"/>
              <a:t>ListView</a:t>
            </a:r>
            <a:r>
              <a:rPr lang="en-US" dirty="0" smtClean="0"/>
              <a:t>&gt; element, as any navigation drawer you create is likely styled in a similar way.</a:t>
            </a:r>
          </a:p>
          <a:p>
            <a:endParaRPr lang="en-US" dirty="0" smtClean="0"/>
          </a:p>
          <a:p>
            <a:r>
              <a:rPr lang="en-US" dirty="0" smtClean="0"/>
              <a:t>To set the size of the drawer, you use the </a:t>
            </a:r>
            <a:r>
              <a:rPr lang="en-US" dirty="0" err="1" smtClean="0"/>
              <a:t>layout_width</a:t>
            </a:r>
            <a:r>
              <a:rPr lang="en-US" dirty="0" smtClean="0"/>
              <a:t> and </a:t>
            </a:r>
            <a:r>
              <a:rPr lang="en-US" dirty="0" err="1" smtClean="0"/>
              <a:t>layout_height</a:t>
            </a:r>
            <a:r>
              <a:rPr lang="en-US" dirty="0" smtClean="0"/>
              <a:t> attributes. We’ve set </a:t>
            </a:r>
            <a:r>
              <a:rPr lang="en-US" dirty="0" err="1" smtClean="0"/>
              <a:t>layout_width</a:t>
            </a:r>
            <a:r>
              <a:rPr lang="en-US" dirty="0" smtClean="0"/>
              <a:t> to “240dp” so that the drawer is 240dp wide when it’s open.</a:t>
            </a:r>
          </a:p>
          <a:p>
            <a:endParaRPr lang="en-US" dirty="0" smtClean="0"/>
          </a:p>
          <a:p>
            <a:r>
              <a:rPr lang="en-US" dirty="0" smtClean="0"/>
              <a:t>Setting the </a:t>
            </a:r>
            <a:r>
              <a:rPr lang="en-US" dirty="0" err="1" smtClean="0"/>
              <a:t>layout_gravity</a:t>
            </a:r>
            <a:r>
              <a:rPr lang="en-US" dirty="0" smtClean="0"/>
              <a:t> attribute to "start" places the drawer on the left in languages where text runs from left to right, and places it on the right in countries where text runs from right to left.</a:t>
            </a:r>
          </a:p>
          <a:p>
            <a:endParaRPr lang="en-US" dirty="0" smtClean="0"/>
          </a:p>
          <a:p>
            <a:r>
              <a:rPr lang="en-US" dirty="0" smtClean="0"/>
              <a:t>The divider, </a:t>
            </a:r>
            <a:r>
              <a:rPr lang="en-US" dirty="0" err="1" smtClean="0"/>
              <a:t>dividerHeight</a:t>
            </a:r>
            <a:r>
              <a:rPr lang="en-US" dirty="0" smtClean="0"/>
              <a:t>, and background attributes are used to switch off divider lines between the options and set the background color.</a:t>
            </a:r>
          </a:p>
          <a:p>
            <a:endParaRPr lang="en-US" dirty="0" smtClean="0"/>
          </a:p>
          <a:p>
            <a:r>
              <a:rPr lang="en-US" dirty="0" smtClean="0"/>
              <a:t>Finally, setting the </a:t>
            </a:r>
            <a:r>
              <a:rPr lang="en-US" dirty="0" err="1" smtClean="0"/>
              <a:t>choiceMode</a:t>
            </a:r>
            <a:r>
              <a:rPr lang="en-US" dirty="0" smtClean="0"/>
              <a:t> attribute to "</a:t>
            </a:r>
            <a:r>
              <a:rPr lang="en-US" dirty="0" err="1" smtClean="0"/>
              <a:t>singleChoice</a:t>
            </a:r>
            <a:r>
              <a:rPr lang="en-US" dirty="0" smtClean="0"/>
              <a:t>" means only one item can be selected at a time.</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24</a:t>
            </a:fld>
            <a:endParaRPr lang="en-US"/>
          </a:p>
        </p:txBody>
      </p:sp>
    </p:spTree>
    <p:extLst>
      <p:ext uri="{BB962C8B-B14F-4D97-AF65-F5344CB8AC3E}">
        <p14:creationId xmlns:p14="http://schemas.microsoft.com/office/powerpoint/2010/main" val="2537642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added a drawer layout to </a:t>
            </a:r>
            <a:r>
              <a:rPr lang="en-US" dirty="0" err="1" smtClean="0"/>
              <a:t>activity_main.xml</a:t>
            </a:r>
            <a:r>
              <a:rPr lang="en-US" dirty="0" smtClean="0"/>
              <a:t>, we need to specify its behavior in </a:t>
            </a:r>
            <a:r>
              <a:rPr lang="en-US" dirty="0" err="1" smtClean="0"/>
              <a:t>MainActivity.java</a:t>
            </a:r>
            <a:r>
              <a:rPr lang="en-US" dirty="0" smtClean="0"/>
              <a:t>. The first thing we’ll do is populate the list view. To do this, we’ll add an array of options to </a:t>
            </a:r>
            <a:r>
              <a:rPr lang="en-US" dirty="0" err="1" smtClean="0"/>
              <a:t>strings.xml</a:t>
            </a:r>
            <a:r>
              <a:rPr lang="en-US" dirty="0" smtClean="0"/>
              <a:t>. We’ll then use an array adapter to populate the list.</a:t>
            </a:r>
          </a:p>
          <a:p>
            <a:endParaRPr lang="en-US" dirty="0" smtClean="0"/>
          </a:p>
          <a:p>
            <a:r>
              <a:rPr lang="en-US" dirty="0" smtClean="0"/>
              <a:t>Here’s the array of strings you need to add to </a:t>
            </a:r>
            <a:r>
              <a:rPr lang="en-US" dirty="0" err="1" smtClean="0"/>
              <a:t>strings.xml</a:t>
            </a:r>
            <a:r>
              <a:rPr lang="en-US" dirty="0" smtClean="0"/>
              <a:t> (each item in the array refers to which fragment you want to display when it’s clicked):</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25</a:t>
            </a:fld>
            <a:endParaRPr lang="en-US"/>
          </a:p>
        </p:txBody>
      </p:sp>
    </p:spTree>
    <p:extLst>
      <p:ext uri="{BB962C8B-B14F-4D97-AF65-F5344CB8AC3E}">
        <p14:creationId xmlns:p14="http://schemas.microsoft.com/office/powerpoint/2010/main" val="20845483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We’ll populate the list view in </a:t>
            </a:r>
            <a:r>
              <a:rPr lang="en-US" sz="1200" i="1" kern="1200" dirty="0" err="1" smtClean="0">
                <a:solidFill>
                  <a:schemeClr val="tx1"/>
                </a:solidFill>
                <a:effectLst/>
                <a:latin typeface="+mn-lt"/>
                <a:ea typeface="+mn-ea"/>
                <a:cs typeface="+mn-cs"/>
              </a:rPr>
              <a:t>MainActivity.java</a:t>
            </a:r>
            <a:r>
              <a:rPr lang="en-US" sz="1200" kern="1200" dirty="0" err="1" smtClean="0">
                <a:solidFill>
                  <a:schemeClr val="tx1"/>
                </a:solidFill>
                <a:effectLst/>
                <a:latin typeface="+mn-lt"/>
                <a:ea typeface="+mn-ea"/>
                <a:cs typeface="+mn-cs"/>
              </a:rPr>
              <a:t>’s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onCreate</a:t>
            </a:r>
            <a:r>
              <a:rPr lang="en-US" sz="1200" kern="1200" dirty="0" smtClean="0">
                <a:solidFill>
                  <a:schemeClr val="tx1"/>
                </a:solidFill>
                <a:effectLst/>
                <a:latin typeface="+mn-lt"/>
                <a:ea typeface="+mn-ea"/>
                <a:cs typeface="+mn-cs"/>
              </a:rPr>
              <a:t>() method. We’ll use private variables for the array and list view as we’ll need these later on. Here’s the code:</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Now that we’ve populated the list view with a list of options, we’ll get the list to respond to item clicks.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26</a:t>
            </a:fld>
            <a:endParaRPr lang="en-US"/>
          </a:p>
        </p:txBody>
      </p:sp>
    </p:spTree>
    <p:extLst>
      <p:ext uri="{BB962C8B-B14F-4D97-AF65-F5344CB8AC3E}">
        <p14:creationId xmlns:p14="http://schemas.microsoft.com/office/powerpoint/2010/main" val="14670686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Use an </a:t>
            </a:r>
            <a:r>
              <a:rPr lang="en-US" sz="1200" b="1" i="0" kern="1200" dirty="0" err="1" smtClean="0">
                <a:solidFill>
                  <a:schemeClr val="tx1"/>
                </a:solidFill>
                <a:effectLst/>
                <a:latin typeface="+mn-lt"/>
                <a:ea typeface="+mn-ea"/>
                <a:cs typeface="+mn-cs"/>
              </a:rPr>
              <a:t>OnItemClickListener</a:t>
            </a:r>
            <a:r>
              <a:rPr lang="en-US" sz="1200" b="1" i="0" kern="1200" dirty="0" smtClean="0">
                <a:solidFill>
                  <a:schemeClr val="tx1"/>
                </a:solidFill>
                <a:effectLst/>
                <a:latin typeface="+mn-lt"/>
                <a:ea typeface="+mn-ea"/>
                <a:cs typeface="+mn-cs"/>
              </a:rPr>
              <a:t> to respond to clicks in the list view</a:t>
            </a:r>
            <a:endParaRPr lang="en-US" dirty="0" smtClean="0"/>
          </a:p>
          <a:p>
            <a:r>
              <a:rPr lang="en-US" dirty="0" smtClean="0"/>
              <a:t>You get the list view to respond to clicks in the same way that we did in Chapter 6, by using an </a:t>
            </a:r>
            <a:r>
              <a:rPr lang="en-US" dirty="0" err="1" smtClean="0"/>
              <a:t>onItemClickListener</a:t>
            </a:r>
            <a:r>
              <a:rPr lang="en-US" dirty="0" smtClean="0"/>
              <a:t>. We’re going to create the listener, implement its </a:t>
            </a:r>
            <a:r>
              <a:rPr lang="en-US" dirty="0" err="1" smtClean="0"/>
              <a:t>onItemClick</a:t>
            </a:r>
            <a:r>
              <a:rPr lang="en-US" dirty="0" smtClean="0"/>
              <a:t>() method, and assign the listener to the list view. </a:t>
            </a:r>
          </a:p>
          <a:p>
            <a:r>
              <a:rPr lang="en-US" dirty="0" smtClean="0"/>
              <a:t>Here’s the code:</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27</a:t>
            </a:fld>
            <a:endParaRPr lang="en-US"/>
          </a:p>
        </p:txBody>
      </p:sp>
    </p:spTree>
    <p:extLst>
      <p:ext uri="{BB962C8B-B14F-4D97-AF65-F5344CB8AC3E}">
        <p14:creationId xmlns:p14="http://schemas.microsoft.com/office/powerpoint/2010/main" val="13889086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dirty="0" err="1" smtClean="0"/>
              <a:t>onItemClick</a:t>
            </a:r>
            <a:r>
              <a:rPr lang="en-US" dirty="0" smtClean="0"/>
              <a:t>()</a:t>
            </a:r>
            <a:r>
              <a:rPr lang="en-US" sz="1200" b="0" i="0" kern="1200" dirty="0" smtClean="0">
                <a:solidFill>
                  <a:schemeClr val="tx1"/>
                </a:solidFill>
                <a:effectLst/>
                <a:latin typeface="+mn-lt"/>
                <a:ea typeface="+mn-ea"/>
                <a:cs typeface="+mn-cs"/>
              </a:rPr>
              <a:t> method needs to include the code you want to run when the user clicks on an item in the list view. We’ll get it to call a new </a:t>
            </a:r>
            <a:r>
              <a:rPr lang="en-US" dirty="0" err="1" smtClean="0"/>
              <a:t>selectItem</a:t>
            </a:r>
            <a:r>
              <a:rPr lang="en-US" dirty="0" smtClean="0"/>
              <a:t>()</a:t>
            </a:r>
            <a:r>
              <a:rPr lang="en-US" sz="1200" b="0" i="0" kern="1200" dirty="0" smtClean="0">
                <a:solidFill>
                  <a:schemeClr val="tx1"/>
                </a:solidFill>
                <a:effectLst/>
                <a:latin typeface="+mn-lt"/>
                <a:ea typeface="+mn-ea"/>
                <a:cs typeface="+mn-cs"/>
              </a:rPr>
              <a:t> method, passing in the position of the selected item. </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28</a:t>
            </a:fld>
            <a:endParaRPr lang="en-US"/>
          </a:p>
        </p:txBody>
      </p:sp>
    </p:spTree>
    <p:extLst>
      <p:ext uri="{BB962C8B-B14F-4D97-AF65-F5344CB8AC3E}">
        <p14:creationId xmlns:p14="http://schemas.microsoft.com/office/powerpoint/2010/main" val="9336961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our revised </a:t>
            </a:r>
            <a:r>
              <a:rPr lang="en-US" dirty="0" err="1" smtClean="0"/>
              <a:t>MainActivity.java</a:t>
            </a:r>
            <a:r>
              <a:rPr lang="en-US" dirty="0" smtClean="0"/>
              <a:t> code (when an item in the navigation drawer gets clicked, it calls the </a:t>
            </a:r>
            <a:r>
              <a:rPr lang="en-US" dirty="0" err="1" smtClean="0"/>
              <a:t>selectItem</a:t>
            </a:r>
            <a:r>
              <a:rPr lang="en-US" dirty="0" smtClean="0"/>
              <a:t>(), which method displays a fragment):</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29</a:t>
            </a:fld>
            <a:endParaRPr lang="en-US"/>
          </a:p>
        </p:txBody>
      </p:sp>
    </p:spTree>
    <p:extLst>
      <p:ext uri="{BB962C8B-B14F-4D97-AF65-F5344CB8AC3E}">
        <p14:creationId xmlns:p14="http://schemas.microsoft.com/office/powerpoint/2010/main" val="9901935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to switching the fragment that’s displayed, we need to change the title of the action bar so that it reflects which fragment is displayed. By default, we want the action bar to display the name of the app, but if the user clicks on the Pizzas option, for example, we want to change the action bar title to “Pizzas”. This will help the user know where they are in the app.</a:t>
            </a:r>
          </a:p>
          <a:p>
            <a:endParaRPr lang="en-US" dirty="0" smtClean="0"/>
          </a:p>
          <a:p>
            <a:r>
              <a:rPr lang="en-US" dirty="0" smtClean="0"/>
              <a:t>To do this, we’ll use the position of the chosen item to get the title that should be displayed from the titles array. We’ll then update the action bar title using the </a:t>
            </a:r>
            <a:r>
              <a:rPr lang="en-US" dirty="0" err="1" smtClean="0"/>
              <a:t>ActionBar</a:t>
            </a:r>
            <a:r>
              <a:rPr lang="en-US" dirty="0" smtClean="0"/>
              <a:t> </a:t>
            </a:r>
            <a:r>
              <a:rPr lang="en-US" dirty="0" err="1" smtClean="0"/>
              <a:t>setTitle</a:t>
            </a:r>
            <a:r>
              <a:rPr lang="en-US" dirty="0" smtClean="0"/>
              <a:t>() method. We’ll put this in a separate method as we’ll need it later on. Here’s the code:</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30</a:t>
            </a:fld>
            <a:endParaRPr lang="en-US"/>
          </a:p>
        </p:txBody>
      </p:sp>
    </p:spTree>
    <p:extLst>
      <p:ext uri="{BB962C8B-B14F-4D97-AF65-F5344CB8AC3E}">
        <p14:creationId xmlns:p14="http://schemas.microsoft.com/office/powerpoint/2010/main" val="2044726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a:t>
            </a:fld>
            <a:endParaRPr lang="en-US"/>
          </a:p>
        </p:txBody>
      </p:sp>
    </p:spTree>
    <p:extLst>
      <p:ext uri="{BB962C8B-B14F-4D97-AF65-F5344CB8AC3E}">
        <p14:creationId xmlns:p14="http://schemas.microsoft.com/office/powerpoint/2010/main" val="5986094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Closing the navigation drawer</a:t>
            </a:r>
          </a:p>
          <a:p>
            <a:pPr fontAlgn="base"/>
            <a:r>
              <a:rPr lang="en-US" sz="1200" b="0" i="0" kern="1200" dirty="0" smtClean="0">
                <a:solidFill>
                  <a:schemeClr val="tx1"/>
                </a:solidFill>
                <a:effectLst/>
                <a:latin typeface="+mn-lt"/>
                <a:ea typeface="+mn-ea"/>
                <a:cs typeface="+mn-cs"/>
              </a:rPr>
              <a:t>The final thing we’ll get the </a:t>
            </a:r>
            <a:r>
              <a:rPr lang="en-US" sz="1200" b="0" i="0" kern="1200" dirty="0" err="1" smtClean="0">
                <a:solidFill>
                  <a:schemeClr val="tx1"/>
                </a:solidFill>
                <a:effectLst/>
                <a:latin typeface="+mn-lt"/>
                <a:ea typeface="+mn-ea"/>
                <a:cs typeface="+mn-cs"/>
              </a:rPr>
              <a:t>selectItem</a:t>
            </a:r>
            <a:r>
              <a:rPr lang="en-US" sz="1200" b="0" i="0" kern="1200" dirty="0" smtClean="0">
                <a:solidFill>
                  <a:schemeClr val="tx1"/>
                </a:solidFill>
                <a:effectLst/>
                <a:latin typeface="+mn-lt"/>
                <a:ea typeface="+mn-ea"/>
                <a:cs typeface="+mn-cs"/>
              </a:rPr>
              <a:t>() code to do is close the navigation drawer. This saves the user from closing it themselves.</a:t>
            </a:r>
          </a:p>
          <a:p>
            <a:pPr fontAlgn="base"/>
            <a:r>
              <a:rPr lang="en-US" sz="1200" b="0" i="0" kern="1200" dirty="0" smtClean="0">
                <a:solidFill>
                  <a:schemeClr val="tx1"/>
                </a:solidFill>
                <a:effectLst/>
                <a:latin typeface="+mn-lt"/>
                <a:ea typeface="+mn-ea"/>
                <a:cs typeface="+mn-cs"/>
              </a:rPr>
              <a:t>You close the drawer by getting a reference to the </a:t>
            </a:r>
            <a:r>
              <a:rPr lang="en-US" sz="1200" b="0" i="0" kern="1200" dirty="0" err="1" smtClean="0">
                <a:solidFill>
                  <a:schemeClr val="tx1"/>
                </a:solidFill>
                <a:effectLst/>
                <a:latin typeface="+mn-lt"/>
                <a:ea typeface="+mn-ea"/>
                <a:cs typeface="+mn-cs"/>
              </a:rPr>
              <a:t>DrawerLayout</a:t>
            </a:r>
            <a:r>
              <a:rPr lang="en-US" sz="1200" b="0" i="0" kern="1200" dirty="0" smtClean="0">
                <a:solidFill>
                  <a:schemeClr val="tx1"/>
                </a:solidFill>
                <a:effectLst/>
                <a:latin typeface="+mn-lt"/>
                <a:ea typeface="+mn-ea"/>
                <a:cs typeface="+mn-cs"/>
              </a:rPr>
              <a:t> and calling its </a:t>
            </a:r>
            <a:r>
              <a:rPr lang="en-US" sz="1200" b="1" i="0" kern="1200" dirty="0" err="1" smtClean="0">
                <a:solidFill>
                  <a:schemeClr val="tx1"/>
                </a:solidFill>
                <a:effectLst/>
                <a:latin typeface="+mn-lt"/>
                <a:ea typeface="+mn-ea"/>
                <a:cs typeface="+mn-cs"/>
              </a:rPr>
              <a:t>closeDrawer</a:t>
            </a:r>
            <a:r>
              <a:rPr lang="en-US" sz="1200" b="1"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method. The </a:t>
            </a:r>
            <a:r>
              <a:rPr lang="en-US" sz="1200" b="0" i="0" kern="1200" dirty="0" err="1" smtClean="0">
                <a:solidFill>
                  <a:schemeClr val="tx1"/>
                </a:solidFill>
                <a:effectLst/>
                <a:latin typeface="+mn-lt"/>
                <a:ea typeface="+mn-ea"/>
                <a:cs typeface="+mn-cs"/>
              </a:rPr>
              <a:t>closeDrawer</a:t>
            </a:r>
            <a:r>
              <a:rPr lang="en-US" sz="1200" b="0" i="0" kern="1200" dirty="0" smtClean="0">
                <a:solidFill>
                  <a:schemeClr val="tx1"/>
                </a:solidFill>
                <a:effectLst/>
                <a:latin typeface="+mn-lt"/>
                <a:ea typeface="+mn-ea"/>
                <a:cs typeface="+mn-cs"/>
              </a:rPr>
              <a:t>() method takes one parameter, the View that you’re using for the navigation drawer. In our case, it’s the </a:t>
            </a:r>
            <a:r>
              <a:rPr lang="en-US" sz="1200" b="0" i="0" kern="1200" dirty="0" err="1" smtClean="0">
                <a:solidFill>
                  <a:schemeClr val="tx1"/>
                </a:solidFill>
                <a:effectLst/>
                <a:latin typeface="+mn-lt"/>
                <a:ea typeface="+mn-ea"/>
                <a:cs typeface="+mn-cs"/>
              </a:rPr>
              <a:t>ListView</a:t>
            </a:r>
            <a:r>
              <a:rPr lang="en-US" sz="1200" b="0" i="0" kern="1200" dirty="0" smtClean="0">
                <a:solidFill>
                  <a:schemeClr val="tx1"/>
                </a:solidFill>
                <a:effectLst/>
                <a:latin typeface="+mn-lt"/>
                <a:ea typeface="+mn-ea"/>
                <a:cs typeface="+mn-cs"/>
              </a:rPr>
              <a:t> that displays the list of options: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31</a:t>
            </a:fld>
            <a:endParaRPr lang="en-US"/>
          </a:p>
        </p:txBody>
      </p:sp>
    </p:spTree>
    <p:extLst>
      <p:ext uri="{BB962C8B-B14F-4D97-AF65-F5344CB8AC3E}">
        <p14:creationId xmlns:p14="http://schemas.microsoft.com/office/powerpoint/2010/main" val="20156253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So far we’ve added a navigation drawer to </a:t>
            </a:r>
            <a:r>
              <a:rPr lang="en-US" sz="1200" b="0" i="0" kern="1200" dirty="0" err="1" smtClean="0">
                <a:solidFill>
                  <a:schemeClr val="tx1"/>
                </a:solidFill>
                <a:effectLst/>
                <a:latin typeface="+mn-lt"/>
                <a:ea typeface="+mn-ea"/>
                <a:cs typeface="+mn-cs"/>
              </a:rPr>
              <a:t>MainActivity</a:t>
            </a:r>
            <a:r>
              <a:rPr lang="en-US" sz="1200" b="0" i="0" kern="1200" dirty="0" smtClean="0">
                <a:solidFill>
                  <a:schemeClr val="tx1"/>
                </a:solidFill>
                <a:effectLst/>
                <a:latin typeface="+mn-lt"/>
                <a:ea typeface="+mn-ea"/>
                <a:cs typeface="+mn-cs"/>
              </a:rPr>
              <a:t>, populated it with a list of the major hubs in the app, and got the activity to respond when an item is clicked. The next thing we’ll look at is how to open and close the drawer, and how to respond to its state.</a:t>
            </a:r>
          </a:p>
          <a:p>
            <a:pPr fontAlgn="base"/>
            <a:r>
              <a:rPr lang="en-US" sz="1200" b="0" i="0" kern="1200" dirty="0" smtClean="0">
                <a:solidFill>
                  <a:schemeClr val="tx1"/>
                </a:solidFill>
                <a:effectLst/>
                <a:latin typeface="+mn-lt"/>
                <a:ea typeface="+mn-ea"/>
                <a:cs typeface="+mn-cs"/>
              </a:rPr>
              <a:t>There are a couple of reasons why you might want to respond to the state of the navigation drawer. First, you might want to change the title of the action bar when the navigation drawer opens and closes. You might, say, want to display the app name when the drawer is open, and display the selected fragment when the drawer is closed.</a:t>
            </a:r>
          </a:p>
          <a:p>
            <a:pPr fontAlgn="base"/>
            <a:r>
              <a:rPr lang="en-US" sz="1200" b="0" i="0" kern="1200" dirty="0" smtClean="0">
                <a:solidFill>
                  <a:schemeClr val="tx1"/>
                </a:solidFill>
                <a:effectLst/>
                <a:latin typeface="+mn-lt"/>
                <a:ea typeface="+mn-ea"/>
                <a:cs typeface="+mn-cs"/>
              </a:rPr>
              <a:t>Another reason relates to the action items on the action bar. When the drawer is open, you may want to hide some or all of these action items so that the user can only click on them when the drawer is closed.</a:t>
            </a:r>
          </a:p>
          <a:p>
            <a:pPr fontAlgn="base"/>
            <a:r>
              <a:rPr lang="en-US" sz="1200" b="0" i="0" kern="1200" dirty="0" smtClean="0">
                <a:solidFill>
                  <a:schemeClr val="tx1"/>
                </a:solidFill>
                <a:effectLst/>
                <a:latin typeface="+mn-lt"/>
                <a:ea typeface="+mn-ea"/>
                <a:cs typeface="+mn-cs"/>
              </a:rPr>
              <a:t>Over the next few pages, we’re going to show you how to set up a </a:t>
            </a:r>
            <a:r>
              <a:rPr lang="en-US" sz="1200" b="0" i="0" kern="1200" dirty="0" err="1" smtClean="0">
                <a:solidFill>
                  <a:schemeClr val="tx1"/>
                </a:solidFill>
                <a:effectLst/>
                <a:latin typeface="+mn-lt"/>
                <a:ea typeface="+mn-ea"/>
                <a:cs typeface="+mn-cs"/>
              </a:rPr>
              <a:t>DrawerListener</a:t>
            </a:r>
            <a:r>
              <a:rPr lang="en-US" sz="1200" b="0" i="0" kern="1200" dirty="0" smtClean="0">
                <a:solidFill>
                  <a:schemeClr val="tx1"/>
                </a:solidFill>
                <a:effectLst/>
                <a:latin typeface="+mn-lt"/>
                <a:ea typeface="+mn-ea"/>
                <a:cs typeface="+mn-cs"/>
              </a:rPr>
              <a:t> so that you can listen for </a:t>
            </a:r>
            <a:r>
              <a:rPr lang="en-US" sz="1200" b="0" i="0" kern="1200" dirty="0" err="1" smtClean="0">
                <a:solidFill>
                  <a:schemeClr val="tx1"/>
                </a:solidFill>
                <a:effectLst/>
                <a:latin typeface="+mn-lt"/>
                <a:ea typeface="+mn-ea"/>
                <a:cs typeface="+mn-cs"/>
              </a:rPr>
              <a:t>DrawerLayout</a:t>
            </a:r>
            <a:r>
              <a:rPr lang="en-US" sz="1200" b="0" i="0" kern="1200" dirty="0" smtClean="0">
                <a:solidFill>
                  <a:schemeClr val="tx1"/>
                </a:solidFill>
                <a:effectLst/>
                <a:latin typeface="+mn-lt"/>
                <a:ea typeface="+mn-ea"/>
                <a:cs typeface="+mn-cs"/>
              </a:rPr>
              <a:t> events. We’ll use it to hide the share action on the action bar when the navigation drawer is open, and make it visible again when the drawer closes.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33</a:t>
            </a:fld>
            <a:endParaRPr lang="en-US"/>
          </a:p>
        </p:txBody>
      </p:sp>
    </p:spTree>
    <p:extLst>
      <p:ext uri="{BB962C8B-B14F-4D97-AF65-F5344CB8AC3E}">
        <p14:creationId xmlns:p14="http://schemas.microsoft.com/office/powerpoint/2010/main" val="1153689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The best way of setting up a </a:t>
            </a:r>
            <a:r>
              <a:rPr lang="en-US" sz="1200" kern="1200" dirty="0" err="1" smtClean="0">
                <a:solidFill>
                  <a:schemeClr val="tx1"/>
                </a:solidFill>
                <a:effectLst/>
                <a:latin typeface="+mn-lt"/>
                <a:ea typeface="+mn-ea"/>
                <a:cs typeface="+mn-cs"/>
              </a:rPr>
              <a:t>DrawerListener</a:t>
            </a:r>
            <a:r>
              <a:rPr lang="en-US" sz="1200" kern="1200" dirty="0" smtClean="0">
                <a:solidFill>
                  <a:schemeClr val="tx1"/>
                </a:solidFill>
                <a:effectLst/>
                <a:latin typeface="+mn-lt"/>
                <a:ea typeface="+mn-ea"/>
                <a:cs typeface="+mn-cs"/>
              </a:rPr>
              <a:t> is to use an </a:t>
            </a:r>
            <a:r>
              <a:rPr lang="en-US" sz="1200" b="1" i="0" kern="1200" dirty="0" err="1" smtClean="0">
                <a:solidFill>
                  <a:schemeClr val="tx1"/>
                </a:solidFill>
                <a:effectLst/>
                <a:latin typeface="+mn-lt"/>
                <a:ea typeface="+mn-ea"/>
                <a:cs typeface="+mn-cs"/>
              </a:rPr>
              <a:t>ActionBarDrawerToggle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AnActionBarDrawerToggle</a:t>
            </a:r>
            <a:r>
              <a:rPr lang="en-US" sz="1200" kern="1200" dirty="0" smtClean="0">
                <a:solidFill>
                  <a:schemeClr val="tx1"/>
                </a:solidFill>
                <a:effectLst/>
                <a:latin typeface="+mn-lt"/>
                <a:ea typeface="+mn-ea"/>
                <a:cs typeface="+mn-cs"/>
              </a:rPr>
              <a:t> is a special type of </a:t>
            </a:r>
            <a:r>
              <a:rPr lang="en-US" sz="1200" kern="1200" dirty="0" err="1" smtClean="0">
                <a:solidFill>
                  <a:schemeClr val="tx1"/>
                </a:solidFill>
                <a:effectLst/>
                <a:latin typeface="+mn-lt"/>
                <a:ea typeface="+mn-ea"/>
                <a:cs typeface="+mn-cs"/>
              </a:rPr>
              <a:t>DrawerListener</a:t>
            </a:r>
            <a:r>
              <a:rPr lang="en-US" sz="1200" kern="1200" dirty="0" smtClean="0">
                <a:solidFill>
                  <a:schemeClr val="tx1"/>
                </a:solidFill>
                <a:effectLst/>
                <a:latin typeface="+mn-lt"/>
                <a:ea typeface="+mn-ea"/>
                <a:cs typeface="+mn-cs"/>
              </a:rPr>
              <a:t> that works with an action bar. It allows you to listen for </a:t>
            </a:r>
            <a:r>
              <a:rPr lang="en-US" sz="1200" kern="1200" dirty="0" err="1" smtClean="0">
                <a:solidFill>
                  <a:schemeClr val="tx1"/>
                </a:solidFill>
                <a:effectLst/>
                <a:latin typeface="+mn-lt"/>
                <a:ea typeface="+mn-ea"/>
                <a:cs typeface="+mn-cs"/>
              </a:rPr>
              <a:t>DrawerLayout</a:t>
            </a:r>
            <a:r>
              <a:rPr lang="en-US" sz="1200" kern="1200" dirty="0" smtClean="0">
                <a:solidFill>
                  <a:schemeClr val="tx1"/>
                </a:solidFill>
                <a:effectLst/>
                <a:latin typeface="+mn-lt"/>
                <a:ea typeface="+mn-ea"/>
                <a:cs typeface="+mn-cs"/>
              </a:rPr>
              <a:t> events like a normal </a:t>
            </a:r>
            <a:r>
              <a:rPr lang="en-US" sz="1200" kern="1200" dirty="0" err="1" smtClean="0">
                <a:solidFill>
                  <a:schemeClr val="tx1"/>
                </a:solidFill>
                <a:effectLst/>
                <a:latin typeface="+mn-lt"/>
                <a:ea typeface="+mn-ea"/>
                <a:cs typeface="+mn-cs"/>
              </a:rPr>
              <a:t>DrawerListener</a:t>
            </a:r>
            <a:r>
              <a:rPr lang="en-US" sz="1200" kern="1200" dirty="0" smtClean="0">
                <a:solidFill>
                  <a:schemeClr val="tx1"/>
                </a:solidFill>
                <a:effectLst/>
                <a:latin typeface="+mn-lt"/>
                <a:ea typeface="+mn-ea"/>
                <a:cs typeface="+mn-cs"/>
              </a:rPr>
              <a:t>, and it also lets you open and close the drawer by clicking on an icon on the action bar.</a:t>
            </a:r>
          </a:p>
          <a:p>
            <a:pPr fontAlgn="base"/>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You start by creating two String resources in </a:t>
            </a:r>
            <a:r>
              <a:rPr lang="en-US" sz="1200" i="1" kern="1200" dirty="0" err="1" smtClean="0">
                <a:solidFill>
                  <a:schemeClr val="tx1"/>
                </a:solidFill>
                <a:effectLst/>
                <a:latin typeface="+mn-lt"/>
                <a:ea typeface="+mn-ea"/>
                <a:cs typeface="+mn-cs"/>
              </a:rPr>
              <a:t>strings.xml</a:t>
            </a:r>
            <a:r>
              <a:rPr lang="en-US" sz="1200" kern="1200" dirty="0" smtClean="0">
                <a:solidFill>
                  <a:schemeClr val="tx1"/>
                </a:solidFill>
                <a:effectLst/>
                <a:latin typeface="+mn-lt"/>
                <a:ea typeface="+mn-ea"/>
                <a:cs typeface="+mn-cs"/>
              </a:rPr>
              <a:t> that describe the “open drawer” and “close drawer” actions. These are needed for accessibility:</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34</a:t>
            </a:fld>
            <a:endParaRPr lang="en-US"/>
          </a:p>
        </p:txBody>
      </p:sp>
    </p:spTree>
    <p:extLst>
      <p:ext uri="{BB962C8B-B14F-4D97-AF65-F5344CB8AC3E}">
        <p14:creationId xmlns:p14="http://schemas.microsoft.com/office/powerpoint/2010/main" val="14092527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Then create a new </a:t>
            </a:r>
            <a:r>
              <a:rPr lang="en-US" sz="1200" kern="1200" dirty="0" err="1" smtClean="0">
                <a:solidFill>
                  <a:schemeClr val="tx1"/>
                </a:solidFill>
                <a:effectLst/>
                <a:latin typeface="+mn-lt"/>
                <a:ea typeface="+mn-ea"/>
                <a:cs typeface="+mn-cs"/>
              </a:rPr>
              <a:t>ActionBarDrawerToggle</a:t>
            </a:r>
            <a:r>
              <a:rPr lang="en-US" sz="1200" kern="1200" dirty="0" smtClean="0">
                <a:solidFill>
                  <a:schemeClr val="tx1"/>
                </a:solidFill>
                <a:effectLst/>
                <a:latin typeface="+mn-lt"/>
                <a:ea typeface="+mn-ea"/>
                <a:cs typeface="+mn-cs"/>
              </a:rPr>
              <a:t> by calling its constructor and passing it four parameters: a Context (usually this for the current Context), the </a:t>
            </a:r>
            <a:r>
              <a:rPr lang="en-US" sz="1200" kern="1200" dirty="0" err="1" smtClean="0">
                <a:solidFill>
                  <a:schemeClr val="tx1"/>
                </a:solidFill>
                <a:effectLst/>
                <a:latin typeface="+mn-lt"/>
                <a:ea typeface="+mn-ea"/>
                <a:cs typeface="+mn-cs"/>
              </a:rPr>
              <a:t>DrawerLayout</a:t>
            </a:r>
            <a:r>
              <a:rPr lang="en-US" sz="1200" kern="1200" dirty="0" smtClean="0">
                <a:solidFill>
                  <a:schemeClr val="tx1"/>
                </a:solidFill>
                <a:effectLst/>
                <a:latin typeface="+mn-lt"/>
                <a:ea typeface="+mn-ea"/>
                <a:cs typeface="+mn-cs"/>
              </a:rPr>
              <a:t>, and the two String resources. You then override the </a:t>
            </a:r>
            <a:r>
              <a:rPr lang="en-US" sz="1200" kern="1200" dirty="0" err="1" smtClean="0">
                <a:solidFill>
                  <a:schemeClr val="tx1"/>
                </a:solidFill>
                <a:effectLst/>
                <a:latin typeface="+mn-lt"/>
                <a:ea typeface="+mn-ea"/>
                <a:cs typeface="+mn-cs"/>
              </a:rPr>
              <a:t>ActionBarDrawerToggle’s</a:t>
            </a:r>
            <a:r>
              <a:rPr lang="en-US" sz="120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onDrawerClosed</a:t>
            </a:r>
            <a:r>
              <a:rPr lang="en-US" sz="1200" b="1" i="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and</a:t>
            </a:r>
            <a:r>
              <a:rPr lang="en-US" sz="1200" b="1" i="0" kern="1200" dirty="0" err="1" smtClean="0">
                <a:solidFill>
                  <a:schemeClr val="tx1"/>
                </a:solidFill>
                <a:effectLst/>
                <a:latin typeface="+mn-lt"/>
                <a:ea typeface="+mn-ea"/>
                <a:cs typeface="+mn-cs"/>
              </a:rPr>
              <a:t>onDrawerOpened</a:t>
            </a:r>
            <a:r>
              <a:rPr lang="en-US" sz="1200" b="1" i="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methods:</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35</a:t>
            </a:fld>
            <a:endParaRPr lang="en-US"/>
          </a:p>
        </p:txBody>
      </p:sp>
    </p:spTree>
    <p:extLst>
      <p:ext uri="{BB962C8B-B14F-4D97-AF65-F5344CB8AC3E}">
        <p14:creationId xmlns:p14="http://schemas.microsoft.com/office/powerpoint/2010/main" val="9496161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Once you’ve created the </a:t>
            </a:r>
            <a:r>
              <a:rPr lang="en-US" sz="1200" kern="1200" dirty="0" err="1" smtClean="0">
                <a:solidFill>
                  <a:schemeClr val="tx1"/>
                </a:solidFill>
                <a:effectLst/>
                <a:latin typeface="+mn-lt"/>
                <a:ea typeface="+mn-ea"/>
                <a:cs typeface="+mn-cs"/>
              </a:rPr>
              <a:t>ActionBarDrawerToggle</a:t>
            </a:r>
            <a:r>
              <a:rPr lang="en-US" sz="1200" kern="1200" dirty="0" smtClean="0">
                <a:solidFill>
                  <a:schemeClr val="tx1"/>
                </a:solidFill>
                <a:effectLst/>
                <a:latin typeface="+mn-lt"/>
                <a:ea typeface="+mn-ea"/>
                <a:cs typeface="+mn-cs"/>
              </a:rPr>
              <a:t>, you set it to the </a:t>
            </a:r>
            <a:r>
              <a:rPr lang="en-US" sz="1200" kern="1200" dirty="0" err="1" smtClean="0">
                <a:solidFill>
                  <a:schemeClr val="tx1"/>
                </a:solidFill>
                <a:effectLst/>
                <a:latin typeface="+mn-lt"/>
                <a:ea typeface="+mn-ea"/>
                <a:cs typeface="+mn-cs"/>
              </a:rPr>
              <a:t>DrawerLayout</a:t>
            </a:r>
            <a:r>
              <a:rPr lang="en-US" sz="1200" kern="1200" dirty="0" smtClean="0">
                <a:solidFill>
                  <a:schemeClr val="tx1"/>
                </a:solidFill>
                <a:effectLst/>
                <a:latin typeface="+mn-lt"/>
                <a:ea typeface="+mn-ea"/>
                <a:cs typeface="+mn-cs"/>
              </a:rPr>
              <a:t> using </a:t>
            </a:r>
            <a:r>
              <a:rPr lang="en-US" sz="1200" kern="1200" dirty="0" err="1" smtClean="0">
                <a:solidFill>
                  <a:schemeClr val="tx1"/>
                </a:solidFill>
                <a:effectLst/>
                <a:latin typeface="+mn-lt"/>
                <a:ea typeface="+mn-ea"/>
                <a:cs typeface="+mn-cs"/>
              </a:rPr>
              <a:t>theDrawerLayout’s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setDrawerListener</a:t>
            </a:r>
            <a:r>
              <a:rPr lang="en-US" sz="1200" kern="1200" dirty="0" smtClean="0">
                <a:solidFill>
                  <a:schemeClr val="tx1"/>
                </a:solidFill>
                <a:effectLst/>
                <a:latin typeface="+mn-lt"/>
                <a:ea typeface="+mn-ea"/>
                <a:cs typeface="+mn-cs"/>
              </a:rPr>
              <a:t>() method:</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36</a:t>
            </a:fld>
            <a:endParaRPr lang="en-US"/>
          </a:p>
        </p:txBody>
      </p:sp>
    </p:spTree>
    <p:extLst>
      <p:ext uri="{BB962C8B-B14F-4D97-AF65-F5344CB8AC3E}">
        <p14:creationId xmlns:p14="http://schemas.microsoft.com/office/powerpoint/2010/main" val="8636465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items on your action bar that are specific to the contents of a particular fragment, you may want to hide them when the drawer is open, and display them again when the drawer is open. When you need to modify the contents of the action bar in this way, you have to do two things.</a:t>
            </a:r>
          </a:p>
          <a:p>
            <a:endParaRPr lang="en-US" dirty="0" smtClean="0"/>
          </a:p>
          <a:p>
            <a:r>
              <a:rPr lang="en-US" dirty="0" smtClean="0"/>
              <a:t>First, you need to call the activity’s </a:t>
            </a:r>
            <a:r>
              <a:rPr lang="en-US" dirty="0" err="1" smtClean="0"/>
              <a:t>invalidateOptionsMenu</a:t>
            </a:r>
            <a:r>
              <a:rPr lang="en-US" dirty="0" smtClean="0"/>
              <a:t>() method. This tells Android that the menu items that need to be on the action bar have changed and should be re-created.</a:t>
            </a:r>
          </a:p>
          <a:p>
            <a:endParaRPr lang="en-US" dirty="0" smtClean="0"/>
          </a:p>
          <a:p>
            <a:r>
              <a:rPr lang="en-US" dirty="0" smtClean="0"/>
              <a:t>When you call the </a:t>
            </a:r>
            <a:r>
              <a:rPr lang="en-US" dirty="0" err="1" smtClean="0"/>
              <a:t>invalidateOptionsMenu</a:t>
            </a:r>
            <a:r>
              <a:rPr lang="en-US" dirty="0" smtClean="0"/>
              <a:t>() method, the activity’s </a:t>
            </a:r>
            <a:r>
              <a:rPr lang="en-US" dirty="0" err="1" smtClean="0"/>
              <a:t>onPrepareOptionsMenu</a:t>
            </a:r>
            <a:r>
              <a:rPr lang="en-US" dirty="0" smtClean="0"/>
              <a:t>() method gets called. You can override this method to specify how the menu items need to </a:t>
            </a:r>
            <a:r>
              <a:rPr lang="en-US" dirty="0" err="1" smtClean="0"/>
              <a:t>chang</a:t>
            </a:r>
            <a:endParaRPr lang="en-US" dirty="0" smtClean="0"/>
          </a:p>
          <a:p>
            <a:endParaRPr lang="en-US" dirty="0" smtClean="0"/>
          </a:p>
          <a:p>
            <a:r>
              <a:rPr lang="en-US" dirty="0" smtClean="0"/>
              <a:t>We’re going to change the visibility of the share action on our action bar depending on whether the drawer is open or closed. We therefore need to call the </a:t>
            </a:r>
            <a:r>
              <a:rPr lang="en-US" dirty="0" err="1" smtClean="0"/>
              <a:t>invalidateOptionsMenu</a:t>
            </a:r>
            <a:r>
              <a:rPr lang="en-US" dirty="0" smtClean="0"/>
              <a:t>() method in the </a:t>
            </a:r>
            <a:r>
              <a:rPr lang="en-US" dirty="0" err="1" smtClean="0"/>
              <a:t>onDrawerClosed</a:t>
            </a:r>
            <a:r>
              <a:rPr lang="en-US" dirty="0" smtClean="0"/>
              <a:t>() and </a:t>
            </a:r>
            <a:r>
              <a:rPr lang="en-US" dirty="0" err="1" smtClean="0"/>
              <a:t>onDrawerOpened</a:t>
            </a:r>
            <a:r>
              <a:rPr lang="en-US" dirty="0" smtClean="0"/>
              <a:t>() methods of the </a:t>
            </a:r>
            <a:r>
              <a:rPr lang="en-US" dirty="0" err="1" smtClean="0"/>
              <a:t>ActionBarDrawerToggle</a:t>
            </a:r>
            <a:r>
              <a:rPr lang="en-US" dirty="0" smtClean="0"/>
              <a:t>:</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37</a:t>
            </a:fld>
            <a:endParaRPr lang="en-US"/>
          </a:p>
        </p:txBody>
      </p:sp>
    </p:spTree>
    <p:extLst>
      <p:ext uri="{BB962C8B-B14F-4D97-AF65-F5344CB8AC3E}">
        <p14:creationId xmlns:p14="http://schemas.microsoft.com/office/powerpoint/2010/main" val="11940035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then use the activity’s </a:t>
            </a:r>
            <a:r>
              <a:rPr lang="en-US" dirty="0" err="1" smtClean="0"/>
              <a:t>onPrepareOptionsMenu</a:t>
            </a:r>
            <a:r>
              <a:rPr lang="en-US" dirty="0" smtClean="0"/>
              <a:t>() method to set the visibility of the share action:</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38</a:t>
            </a:fld>
            <a:endParaRPr lang="en-US"/>
          </a:p>
        </p:txBody>
      </p:sp>
    </p:spTree>
    <p:extLst>
      <p:ext uri="{BB962C8B-B14F-4D97-AF65-F5344CB8AC3E}">
        <p14:creationId xmlns:p14="http://schemas.microsoft.com/office/powerpoint/2010/main" val="15296439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added a navigation drawer to </a:t>
            </a:r>
            <a:r>
              <a:rPr lang="en-US" dirty="0" err="1" smtClean="0"/>
              <a:t>MainActivity</a:t>
            </a:r>
            <a:r>
              <a:rPr lang="en-US" dirty="0" smtClean="0"/>
              <a:t>, populated it with a list of options, got the activity to respond when an option is clicked, and seen how to hide action items when the drawer is open. </a:t>
            </a:r>
          </a:p>
          <a:p>
            <a:endParaRPr lang="en-US"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39</a:t>
            </a:fld>
            <a:endParaRPr lang="en-US"/>
          </a:p>
        </p:txBody>
      </p:sp>
    </p:spTree>
    <p:extLst>
      <p:ext uri="{BB962C8B-B14F-4D97-AF65-F5344CB8AC3E}">
        <p14:creationId xmlns:p14="http://schemas.microsoft.com/office/powerpoint/2010/main" val="321695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final thing we’ll do is let the user open and close the drawer by clicking on an icon in the action bar.</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40</a:t>
            </a:fld>
            <a:endParaRPr lang="en-US"/>
          </a:p>
        </p:txBody>
      </p:sp>
    </p:spTree>
    <p:extLst>
      <p:ext uri="{BB962C8B-B14F-4D97-AF65-F5344CB8AC3E}">
        <p14:creationId xmlns:p14="http://schemas.microsoft.com/office/powerpoint/2010/main" val="4472494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you enable the icon in the action bar. You do that using these two method calls in the activity’s </a:t>
            </a:r>
            <a:r>
              <a:rPr lang="en-US" dirty="0" err="1" smtClean="0"/>
              <a:t>onCreate</a:t>
            </a:r>
            <a:r>
              <a:rPr lang="en-US" dirty="0" smtClean="0"/>
              <a:t>() method:</a:t>
            </a:r>
          </a:p>
          <a:p>
            <a:r>
              <a:rPr lang="en-US" dirty="0" smtClean="0"/>
              <a:t>These lines of code enable the activity’s Up button. As we’re using an </a:t>
            </a:r>
            <a:r>
              <a:rPr lang="en-US" dirty="0" err="1" smtClean="0"/>
              <a:t>ActionBarDrawerToggle</a:t>
            </a:r>
            <a:r>
              <a:rPr lang="en-US" dirty="0" smtClean="0"/>
              <a:t>, the Up button will be used to activate the drawer instead of navigating up the app’s hierarchy.</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41</a:t>
            </a:fld>
            <a:endParaRPr lang="en-US"/>
          </a:p>
        </p:txBody>
      </p:sp>
    </p:spTree>
    <p:extLst>
      <p:ext uri="{BB962C8B-B14F-4D97-AF65-F5344CB8AC3E}">
        <p14:creationId xmlns:p14="http://schemas.microsoft.com/office/powerpoint/2010/main" val="520637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Highlighted what needs to be in a fragment,</a:t>
            </a:r>
            <a:r>
              <a:rPr lang="en-US" baseline="0" dirty="0" smtClean="0"/>
              <a:t> should be on a RHS if it’s a tablet</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a:t>
            </a:fld>
            <a:endParaRPr lang="en-US"/>
          </a:p>
        </p:txBody>
      </p:sp>
    </p:spTree>
    <p:extLst>
      <p:ext uri="{BB962C8B-B14F-4D97-AF65-F5344CB8AC3E}">
        <p14:creationId xmlns:p14="http://schemas.microsoft.com/office/powerpoint/2010/main" val="2833505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you need to get the </a:t>
            </a:r>
            <a:r>
              <a:rPr lang="en-US" dirty="0" err="1" smtClean="0"/>
              <a:t>ActionBarDrawerToggle</a:t>
            </a:r>
            <a:r>
              <a:rPr lang="en-US" dirty="0" smtClean="0"/>
              <a:t> to handle being clicked. To do this, you call its </a:t>
            </a:r>
            <a:r>
              <a:rPr lang="en-US" dirty="0" err="1" smtClean="0"/>
              <a:t>onOptionsItemSelected</a:t>
            </a:r>
            <a:r>
              <a:rPr lang="en-US" dirty="0" smtClean="0"/>
              <a:t>() method from within the activity’s </a:t>
            </a:r>
            <a:r>
              <a:rPr lang="en-US" dirty="0" err="1" smtClean="0"/>
              <a:t>onOptionsItemSelected</a:t>
            </a:r>
            <a:r>
              <a:rPr lang="en-US" dirty="0" smtClean="0"/>
              <a:t>() method like this:</a:t>
            </a:r>
          </a:p>
          <a:p>
            <a:endParaRPr lang="en-US" dirty="0" smtClean="0"/>
          </a:p>
          <a:p>
            <a:pPr fontAlgn="base"/>
            <a:r>
              <a:rPr lang="en-US" sz="1200" kern="1200" dirty="0" smtClean="0">
                <a:solidFill>
                  <a:schemeClr val="tx1"/>
                </a:solidFill>
                <a:effectLst/>
                <a:latin typeface="+mn-lt"/>
                <a:ea typeface="+mn-ea"/>
                <a:cs typeface="+mn-cs"/>
              </a:rPr>
              <a:t>The code</a:t>
            </a:r>
            <a:r>
              <a:rPr lang="en-US" sz="1200" kern="1200" baseline="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drawerToggle.onOptionsItemSelected</a:t>
            </a:r>
            <a:r>
              <a:rPr lang="en-US" sz="1200" b="1" i="0" kern="1200" dirty="0" smtClean="0">
                <a:solidFill>
                  <a:schemeClr val="tx1"/>
                </a:solidFill>
                <a:effectLst/>
                <a:latin typeface="+mn-lt"/>
                <a:ea typeface="+mn-ea"/>
                <a:cs typeface="+mn-cs"/>
              </a:rPr>
              <a:t>(item)</a:t>
            </a:r>
            <a:r>
              <a:rPr lang="en-US" sz="1200" kern="1200" dirty="0" smtClean="0">
                <a:solidFill>
                  <a:schemeClr val="tx1"/>
                </a:solidFill>
                <a:effectLst/>
                <a:latin typeface="+mn-lt"/>
                <a:ea typeface="+mn-ea"/>
                <a:cs typeface="+mn-cs"/>
              </a:rPr>
              <a:t>returns true if the </a:t>
            </a:r>
            <a:r>
              <a:rPr lang="en-US" sz="1200" kern="1200" dirty="0" err="1" smtClean="0">
                <a:solidFill>
                  <a:schemeClr val="tx1"/>
                </a:solidFill>
                <a:effectLst/>
                <a:latin typeface="+mn-lt"/>
                <a:ea typeface="+mn-ea"/>
                <a:cs typeface="+mn-cs"/>
              </a:rPr>
              <a:t>ActionBarDrawerToggle</a:t>
            </a:r>
            <a:r>
              <a:rPr lang="en-US" sz="1200" kern="1200" dirty="0" smtClean="0">
                <a:solidFill>
                  <a:schemeClr val="tx1"/>
                </a:solidFill>
                <a:effectLst/>
                <a:latin typeface="+mn-lt"/>
                <a:ea typeface="+mn-ea"/>
                <a:cs typeface="+mn-cs"/>
              </a:rPr>
              <a:t> has handled being clicked. If it returns false, this means that another action item in the action bar has been clicked, and the rest of the code in the activity’s </a:t>
            </a:r>
            <a:r>
              <a:rPr lang="en-US" sz="1200" kern="1200" dirty="0" err="1" smtClean="0">
                <a:solidFill>
                  <a:schemeClr val="tx1"/>
                </a:solidFill>
                <a:effectLst/>
                <a:latin typeface="+mn-lt"/>
                <a:ea typeface="+mn-ea"/>
                <a:cs typeface="+mn-cs"/>
              </a:rPr>
              <a:t>onOptionsItemSelected</a:t>
            </a:r>
            <a:r>
              <a:rPr lang="en-US" sz="1200" kern="1200" dirty="0" smtClean="0">
                <a:solidFill>
                  <a:schemeClr val="tx1"/>
                </a:solidFill>
                <a:effectLst/>
                <a:latin typeface="+mn-lt"/>
                <a:ea typeface="+mn-ea"/>
                <a:cs typeface="+mn-cs"/>
              </a:rPr>
              <a:t>() method will run.</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42</a:t>
            </a:fld>
            <a:endParaRPr lang="en-US"/>
          </a:p>
        </p:txBody>
      </p:sp>
    </p:spTree>
    <p:extLst>
      <p:ext uri="{BB962C8B-B14F-4D97-AF65-F5344CB8AC3E}">
        <p14:creationId xmlns:p14="http://schemas.microsoft.com/office/powerpoint/2010/main" val="9376941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Syncing the </a:t>
            </a:r>
            <a:r>
              <a:rPr lang="en-US" sz="1200" b="1" i="0" kern="1200" dirty="0" err="1" smtClean="0">
                <a:solidFill>
                  <a:schemeClr val="tx1"/>
                </a:solidFill>
                <a:effectLst/>
                <a:latin typeface="+mn-lt"/>
                <a:ea typeface="+mn-ea"/>
                <a:cs typeface="+mn-cs"/>
              </a:rPr>
              <a:t>ActionBarDrawerToggle</a:t>
            </a:r>
            <a:r>
              <a:rPr lang="en-US" sz="1200" b="1" i="0" kern="1200" dirty="0" smtClean="0">
                <a:solidFill>
                  <a:schemeClr val="tx1"/>
                </a:solidFill>
                <a:effectLst/>
                <a:latin typeface="+mn-lt"/>
                <a:ea typeface="+mn-ea"/>
                <a:cs typeface="+mn-cs"/>
              </a:rPr>
              <a:t> state</a:t>
            </a:r>
          </a:p>
          <a:p>
            <a:pPr fontAlgn="base"/>
            <a:r>
              <a:rPr lang="en-US" sz="1200" b="0" i="0" kern="1200" dirty="0" smtClean="0">
                <a:solidFill>
                  <a:schemeClr val="tx1"/>
                </a:solidFill>
                <a:effectLst/>
                <a:latin typeface="+mn-lt"/>
                <a:ea typeface="+mn-ea"/>
                <a:cs typeface="+mn-cs"/>
              </a:rPr>
              <a:t>There are just two more things we need to do in order to get our </a:t>
            </a:r>
            <a:r>
              <a:rPr lang="en-US" sz="1200" b="0" i="0" kern="1200" dirty="0" err="1" smtClean="0">
                <a:solidFill>
                  <a:schemeClr val="tx1"/>
                </a:solidFill>
                <a:effectLst/>
                <a:latin typeface="+mn-lt"/>
                <a:ea typeface="+mn-ea"/>
                <a:cs typeface="+mn-cs"/>
              </a:rPr>
              <a:t>ActionBarDrawerToggleworking</a:t>
            </a:r>
            <a:r>
              <a:rPr lang="en-US" sz="1200" b="0" i="0" kern="1200" dirty="0" smtClean="0">
                <a:solidFill>
                  <a:schemeClr val="tx1"/>
                </a:solidFill>
                <a:effectLst/>
                <a:latin typeface="+mn-lt"/>
                <a:ea typeface="+mn-ea"/>
                <a:cs typeface="+mn-cs"/>
              </a:rPr>
              <a:t> properly.</a:t>
            </a:r>
          </a:p>
          <a:p>
            <a:pPr fontAlgn="base"/>
            <a:r>
              <a:rPr lang="en-US" sz="1200" b="0" i="0" kern="1200" dirty="0" smtClean="0">
                <a:solidFill>
                  <a:schemeClr val="tx1"/>
                </a:solidFill>
                <a:effectLst/>
                <a:latin typeface="+mn-lt"/>
                <a:ea typeface="+mn-ea"/>
                <a:cs typeface="+mn-cs"/>
              </a:rPr>
              <a:t>First, we need to call the </a:t>
            </a:r>
            <a:r>
              <a:rPr lang="en-US" sz="1200" b="0" i="0" kern="1200" dirty="0" err="1" smtClean="0">
                <a:solidFill>
                  <a:schemeClr val="tx1"/>
                </a:solidFill>
                <a:effectLst/>
                <a:latin typeface="+mn-lt"/>
                <a:ea typeface="+mn-ea"/>
                <a:cs typeface="+mn-cs"/>
              </a:rPr>
              <a:t>ActionBarDrawerToggle’s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syncState</a:t>
            </a:r>
            <a:r>
              <a:rPr lang="en-US" sz="1200" b="0" i="0" kern="1200" dirty="0" smtClean="0">
                <a:solidFill>
                  <a:schemeClr val="tx1"/>
                </a:solidFill>
                <a:effectLst/>
                <a:latin typeface="+mn-lt"/>
                <a:ea typeface="+mn-ea"/>
                <a:cs typeface="+mn-cs"/>
              </a:rPr>
              <a:t>() method from within the activity’s </a:t>
            </a:r>
            <a:r>
              <a:rPr lang="en-US" sz="1200" b="0" i="0" kern="1200" dirty="0" err="1" smtClean="0">
                <a:solidFill>
                  <a:schemeClr val="tx1"/>
                </a:solidFill>
                <a:effectLst/>
                <a:latin typeface="+mn-lt"/>
                <a:ea typeface="+mn-ea"/>
                <a:cs typeface="+mn-cs"/>
              </a:rPr>
              <a:t>postCreate</a:t>
            </a:r>
            <a:r>
              <a:rPr lang="en-US" sz="1200" b="0" i="0" kern="1200" dirty="0" smtClean="0">
                <a:solidFill>
                  <a:schemeClr val="tx1"/>
                </a:solidFill>
                <a:effectLst/>
                <a:latin typeface="+mn-lt"/>
                <a:ea typeface="+mn-ea"/>
                <a:cs typeface="+mn-cs"/>
              </a:rPr>
              <a:t>() method. The </a:t>
            </a:r>
            <a:r>
              <a:rPr lang="en-US" sz="1200" b="0" i="0" kern="1200" dirty="0" err="1" smtClean="0">
                <a:solidFill>
                  <a:schemeClr val="tx1"/>
                </a:solidFill>
                <a:effectLst/>
                <a:latin typeface="+mn-lt"/>
                <a:ea typeface="+mn-ea"/>
                <a:cs typeface="+mn-cs"/>
              </a:rPr>
              <a:t>syncState</a:t>
            </a:r>
            <a:r>
              <a:rPr lang="en-US" sz="1200" b="0" i="0" kern="1200" dirty="0" smtClean="0">
                <a:solidFill>
                  <a:schemeClr val="tx1"/>
                </a:solidFill>
                <a:effectLst/>
                <a:latin typeface="+mn-lt"/>
                <a:ea typeface="+mn-ea"/>
                <a:cs typeface="+mn-cs"/>
              </a:rPr>
              <a:t>() method synchronizes the state of the drawer icon with the state of the </a:t>
            </a:r>
            <a:r>
              <a:rPr lang="en-US" sz="1200" b="0" i="0" kern="1200" dirty="0" err="1" smtClean="0">
                <a:solidFill>
                  <a:schemeClr val="tx1"/>
                </a:solidFill>
                <a:effectLst/>
                <a:latin typeface="+mn-lt"/>
                <a:ea typeface="+mn-ea"/>
                <a:cs typeface="+mn-cs"/>
              </a:rPr>
              <a:t>DrawerLayout</a:t>
            </a:r>
            <a:r>
              <a:rPr lang="en-US" sz="1200" b="0" i="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43</a:t>
            </a:fld>
            <a:endParaRPr lang="en-US"/>
          </a:p>
        </p:txBody>
      </p:sp>
    </p:spTree>
    <p:extLst>
      <p:ext uri="{BB962C8B-B14F-4D97-AF65-F5344CB8AC3E}">
        <p14:creationId xmlns:p14="http://schemas.microsoft.com/office/powerpoint/2010/main" val="5466798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need to call the </a:t>
            </a:r>
            <a:r>
              <a:rPr lang="en-US" dirty="0" err="1" smtClean="0"/>
              <a:t>syncState</a:t>
            </a:r>
            <a:r>
              <a:rPr lang="en-US" dirty="0" smtClean="0"/>
              <a:t>() method in the activity’s </a:t>
            </a:r>
            <a:r>
              <a:rPr lang="en-US" dirty="0" err="1" smtClean="0"/>
              <a:t>onPostCreate</a:t>
            </a:r>
            <a:r>
              <a:rPr lang="en-US" dirty="0" smtClean="0"/>
              <a:t>() method so that the </a:t>
            </a:r>
            <a:r>
              <a:rPr lang="en-US" dirty="0" err="1" smtClean="0"/>
              <a:t>ActionBarDrawerToggle</a:t>
            </a:r>
            <a:r>
              <a:rPr lang="en-US" dirty="0" smtClean="0"/>
              <a:t> is in the right state after the activity is created:</a:t>
            </a:r>
          </a:p>
        </p:txBody>
      </p:sp>
      <p:sp>
        <p:nvSpPr>
          <p:cNvPr id="4" name="Slide Number Placeholder 3"/>
          <p:cNvSpPr>
            <a:spLocks noGrp="1"/>
          </p:cNvSpPr>
          <p:nvPr>
            <p:ph type="sldNum" sz="quarter" idx="10"/>
          </p:nvPr>
        </p:nvSpPr>
        <p:spPr/>
        <p:txBody>
          <a:bodyPr/>
          <a:lstStyle/>
          <a:p>
            <a:fld id="{82869989-EB00-4EE7-BCB5-25BDC5BB29F8}" type="slidenum">
              <a:rPr lang="en-US" smtClean="0"/>
              <a:t>44</a:t>
            </a:fld>
            <a:endParaRPr lang="en-US"/>
          </a:p>
        </p:txBody>
      </p:sp>
    </p:spTree>
    <p:extLst>
      <p:ext uri="{BB962C8B-B14F-4D97-AF65-F5344CB8AC3E}">
        <p14:creationId xmlns:p14="http://schemas.microsoft.com/office/powerpoint/2010/main" val="14258922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if the device configuration changes, we need to pass details of the configuration change to the </a:t>
            </a:r>
            <a:r>
              <a:rPr lang="en-US" dirty="0" err="1" smtClean="0"/>
              <a:t>ActionBarDrawerToggle</a:t>
            </a:r>
            <a:r>
              <a:rPr lang="en-US" dirty="0" smtClean="0"/>
              <a:t>. We do this by calling the </a:t>
            </a:r>
            <a:r>
              <a:rPr lang="en-US" dirty="0" err="1" smtClean="0"/>
              <a:t>ActionBarDrawerToggle’s</a:t>
            </a:r>
            <a:r>
              <a:rPr lang="en-US" dirty="0" smtClean="0"/>
              <a:t> </a:t>
            </a:r>
            <a:r>
              <a:rPr lang="en-US" dirty="0" err="1" smtClean="0"/>
              <a:t>onConfigurationChanged</a:t>
            </a:r>
            <a:r>
              <a:rPr lang="en-US" dirty="0" smtClean="0"/>
              <a:t>() method from within the activity’s </a:t>
            </a:r>
            <a:r>
              <a:rPr lang="en-US" dirty="0" err="1" smtClean="0"/>
              <a:t>onConfigurationChanged</a:t>
            </a:r>
            <a:r>
              <a:rPr lang="en-US" dirty="0" smtClean="0"/>
              <a:t>() method:</a:t>
            </a:r>
          </a:p>
        </p:txBody>
      </p:sp>
      <p:sp>
        <p:nvSpPr>
          <p:cNvPr id="4" name="Slide Number Placeholder 3"/>
          <p:cNvSpPr>
            <a:spLocks noGrp="1"/>
          </p:cNvSpPr>
          <p:nvPr>
            <p:ph type="sldNum" sz="quarter" idx="10"/>
          </p:nvPr>
        </p:nvSpPr>
        <p:spPr/>
        <p:txBody>
          <a:bodyPr/>
          <a:lstStyle/>
          <a:p>
            <a:fld id="{82869989-EB00-4EE7-BCB5-25BDC5BB29F8}" type="slidenum">
              <a:rPr lang="en-US" smtClean="0"/>
              <a:t>45</a:t>
            </a:fld>
            <a:endParaRPr lang="en-US"/>
          </a:p>
        </p:txBody>
      </p:sp>
    </p:spTree>
    <p:extLst>
      <p:ext uri="{BB962C8B-B14F-4D97-AF65-F5344CB8AC3E}">
        <p14:creationId xmlns:p14="http://schemas.microsoft.com/office/powerpoint/2010/main" val="8251583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46</a:t>
            </a:fld>
            <a:endParaRPr lang="en-US"/>
          </a:p>
        </p:txBody>
      </p:sp>
    </p:spTree>
    <p:extLst>
      <p:ext uri="{BB962C8B-B14F-4D97-AF65-F5344CB8AC3E}">
        <p14:creationId xmlns:p14="http://schemas.microsoft.com/office/powerpoint/2010/main" val="16786339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app in Android Studio</a:t>
            </a:r>
          </a:p>
          <a:p>
            <a:pPr fontAlgn="base"/>
            <a:r>
              <a:rPr lang="en-US" sz="1200" b="0" i="0" kern="1200" dirty="0" smtClean="0">
                <a:solidFill>
                  <a:schemeClr val="tx1"/>
                </a:solidFill>
                <a:effectLst/>
                <a:latin typeface="+mn-lt"/>
                <a:ea typeface="+mn-ea"/>
                <a:cs typeface="+mn-cs"/>
              </a:rPr>
              <a:t>There’s just one thing we need to sort out: we need to make sure the correct title in the action bar is displayed when the device is rotated or the user presses the back button. So what currently happens?</a:t>
            </a:r>
          </a:p>
          <a:p>
            <a:pPr fontAlgn="base"/>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47</a:t>
            </a:fld>
            <a:endParaRPr lang="en-US"/>
          </a:p>
        </p:txBody>
      </p:sp>
    </p:spTree>
    <p:extLst>
      <p:ext uri="{BB962C8B-B14F-4D97-AF65-F5344CB8AC3E}">
        <p14:creationId xmlns:p14="http://schemas.microsoft.com/office/powerpoint/2010/main" val="18402798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When we click on one of the options in the navigation drawer, the title in the action bar reflects the fragment that’s displayed. As an example, if you click on the Pizzas option, the action bar title gets set to “Pizzas”:</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48</a:t>
            </a:fld>
            <a:endParaRPr lang="en-US"/>
          </a:p>
        </p:txBody>
      </p:sp>
    </p:spTree>
    <p:extLst>
      <p:ext uri="{BB962C8B-B14F-4D97-AF65-F5344CB8AC3E}">
        <p14:creationId xmlns:p14="http://schemas.microsoft.com/office/powerpoint/2010/main" val="12477162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click on the Back button, the title isn’t updated to reflect the fragment that’s displayed. As an example, suppose you click on the Stores option, followed by the Pizzas option. A list of pizzas is displayed and the title reflects this. If you then click on the Back button, </a:t>
            </a:r>
            <a:r>
              <a:rPr lang="en-US" dirty="0" err="1" smtClean="0"/>
              <a:t>StoresFragment</a:t>
            </a:r>
            <a:r>
              <a:rPr lang="en-US" dirty="0" smtClean="0"/>
              <a:t> is displayed but the title is “Pizzas”:</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49</a:t>
            </a:fld>
            <a:endParaRPr lang="en-US"/>
          </a:p>
        </p:txBody>
      </p:sp>
    </p:spTree>
    <p:extLst>
      <p:ext uri="{BB962C8B-B14F-4D97-AF65-F5344CB8AC3E}">
        <p14:creationId xmlns:p14="http://schemas.microsoft.com/office/powerpoint/2010/main" val="1891671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If you rotate the device, the title reverts to “Bits and Pizzas” irrespective of what fragment is displayed:</a:t>
            </a:r>
          </a:p>
          <a:p>
            <a:r>
              <a:rPr lang="en-US" sz="1200" b="0" i="0" kern="1200" dirty="0" smtClean="0">
                <a:solidFill>
                  <a:schemeClr val="tx1"/>
                </a:solidFill>
                <a:effectLst/>
                <a:latin typeface="+mn-lt"/>
                <a:ea typeface="+mn-ea"/>
                <a:cs typeface="+mn-cs"/>
              </a:rPr>
              <a:t>Let’s fix these problems, starting with keeping the action bar title in sync when the device is rotated.</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50</a:t>
            </a:fld>
            <a:endParaRPr lang="en-US"/>
          </a:p>
        </p:txBody>
      </p:sp>
    </p:spTree>
    <p:extLst>
      <p:ext uri="{BB962C8B-B14F-4D97-AF65-F5344CB8AC3E}">
        <p14:creationId xmlns:p14="http://schemas.microsoft.com/office/powerpoint/2010/main" val="16068141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Dealing with configuration changes</a:t>
            </a:r>
          </a:p>
          <a:p>
            <a:endParaRPr lang="en-US" dirty="0" smtClean="0"/>
          </a:p>
          <a:p>
            <a:r>
              <a:rPr lang="en-US" dirty="0" smtClean="0"/>
              <a:t>As you already know, when you rotate your device, the current activity gets destroyed and re-created. This means that any user interface changes you have made are lost, including changes to the action bar </a:t>
            </a:r>
            <a:r>
              <a:rPr lang="en-US" dirty="0" err="1" smtClean="0"/>
              <a:t>title.Just</a:t>
            </a:r>
            <a:r>
              <a:rPr lang="en-US" dirty="0" smtClean="0"/>
              <a:t> as we did in earlier chapters, we’ll use the activity’s </a:t>
            </a:r>
            <a:r>
              <a:rPr lang="en-US" dirty="0" err="1" smtClean="0"/>
              <a:t>onSaveInstanceState</a:t>
            </a:r>
            <a:r>
              <a:rPr lang="en-US" dirty="0" smtClean="0"/>
              <a:t>() method to save the position of the currently selected item in the navigation drawer. We can then use this in the </a:t>
            </a:r>
            <a:r>
              <a:rPr lang="en-US" dirty="0" err="1" smtClean="0"/>
              <a:t>onCreate</a:t>
            </a:r>
            <a:r>
              <a:rPr lang="en-US" dirty="0" smtClean="0"/>
              <a:t>() method to update the title in the action bar.</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51</a:t>
            </a:fld>
            <a:endParaRPr lang="en-US"/>
          </a:p>
        </p:txBody>
      </p:sp>
    </p:spTree>
    <p:extLst>
      <p:ext uri="{BB962C8B-B14F-4D97-AF65-F5344CB8AC3E}">
        <p14:creationId xmlns:p14="http://schemas.microsoft.com/office/powerpoint/2010/main" val="924537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do need to provide your own daily</a:t>
            </a:r>
            <a:r>
              <a:rPr lang="en-US" baseline="0" dirty="0" smtClean="0"/>
              <a:t> horoscope data, copy it from a newspaper or the Onion if you’re stuck</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a:t>
            </a:fld>
            <a:endParaRPr lang="en-US"/>
          </a:p>
        </p:txBody>
      </p:sp>
    </p:spTree>
    <p:extLst>
      <p:ext uri="{BB962C8B-B14F-4D97-AF65-F5344CB8AC3E}">
        <p14:creationId xmlns:p14="http://schemas.microsoft.com/office/powerpoint/2010/main" val="11771643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Reacting to changes on the back stack</a:t>
            </a:r>
          </a:p>
          <a:p>
            <a:pPr fontAlgn="base"/>
            <a:r>
              <a:rPr lang="en-US" sz="1200" b="0" i="0" kern="1200" dirty="0" smtClean="0">
                <a:solidFill>
                  <a:schemeClr val="tx1"/>
                </a:solidFill>
                <a:effectLst/>
                <a:latin typeface="+mn-lt"/>
                <a:ea typeface="+mn-ea"/>
                <a:cs typeface="+mn-cs"/>
              </a:rPr>
              <a:t>The final thing we need to address is how to make the action bar title reflect the fragment that’s displayed when the user clicks on the back button. We can do this by adding </a:t>
            </a:r>
            <a:r>
              <a:rPr lang="en-US" sz="1200" b="0" i="0" kern="1200" dirty="0" err="1" smtClean="0">
                <a:solidFill>
                  <a:schemeClr val="tx1"/>
                </a:solidFill>
                <a:effectLst/>
                <a:latin typeface="+mn-lt"/>
                <a:ea typeface="+mn-ea"/>
                <a:cs typeface="+mn-cs"/>
              </a:rPr>
              <a:t>a</a:t>
            </a:r>
            <a:r>
              <a:rPr lang="en-US" sz="1200" b="1" i="0" kern="1200" dirty="0" err="1" smtClean="0">
                <a:solidFill>
                  <a:schemeClr val="tx1"/>
                </a:solidFill>
                <a:effectLst/>
                <a:latin typeface="+mn-lt"/>
                <a:ea typeface="+mn-ea"/>
                <a:cs typeface="+mn-cs"/>
              </a:rPr>
              <a:t>FragmentManager.OnBackStackChangedListener</a:t>
            </a:r>
            <a:r>
              <a:rPr lang="en-US" sz="1200" b="0" i="0" kern="1200" dirty="0" smtClean="0">
                <a:solidFill>
                  <a:schemeClr val="tx1"/>
                </a:solidFill>
                <a:effectLst/>
                <a:latin typeface="+mn-lt"/>
                <a:ea typeface="+mn-ea"/>
                <a:cs typeface="+mn-cs"/>
              </a:rPr>
              <a:t> to the activity’s fragment manager.</a:t>
            </a:r>
          </a:p>
          <a:p>
            <a:pPr fontAlgn="base"/>
            <a:endParaRPr lang="en-US" sz="1200" b="0" i="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FragmentManager.OnBackStackChangedListener</a:t>
            </a:r>
            <a:r>
              <a:rPr lang="en-US" sz="1200" kern="1200" dirty="0" smtClean="0">
                <a:solidFill>
                  <a:schemeClr val="tx1"/>
                </a:solidFill>
                <a:effectLst/>
                <a:latin typeface="+mn-lt"/>
                <a:ea typeface="+mn-ea"/>
                <a:cs typeface="+mn-cs"/>
              </a:rPr>
              <a:t> interface listens for changes to the back stack. This includes when a fragment transaction is added to the back stack, and when the user clicks on the back button to navigate to a previous back stack entry.</a:t>
            </a:r>
          </a:p>
          <a:p>
            <a:pPr fontAlgn="base"/>
            <a:r>
              <a:rPr lang="en-US" sz="1200" kern="1200" dirty="0" smtClean="0">
                <a:solidFill>
                  <a:schemeClr val="tx1"/>
                </a:solidFill>
                <a:effectLst/>
                <a:latin typeface="+mn-lt"/>
                <a:ea typeface="+mn-ea"/>
                <a:cs typeface="+mn-cs"/>
              </a:rPr>
              <a:t>You add an </a:t>
            </a:r>
            <a:r>
              <a:rPr lang="en-US" sz="1200" kern="1200" dirty="0" err="1" smtClean="0">
                <a:solidFill>
                  <a:schemeClr val="tx1"/>
                </a:solidFill>
                <a:effectLst/>
                <a:latin typeface="+mn-lt"/>
                <a:ea typeface="+mn-ea"/>
                <a:cs typeface="+mn-cs"/>
              </a:rPr>
              <a:t>OnBackStackChangedListener</a:t>
            </a:r>
            <a:r>
              <a:rPr lang="en-US" sz="1200" kern="1200" dirty="0" smtClean="0">
                <a:solidFill>
                  <a:schemeClr val="tx1"/>
                </a:solidFill>
                <a:effectLst/>
                <a:latin typeface="+mn-lt"/>
                <a:ea typeface="+mn-ea"/>
                <a:cs typeface="+mn-cs"/>
              </a:rPr>
              <a:t> to the activity’s fragment manager like this:</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52</a:t>
            </a:fld>
            <a:endParaRPr lang="en-US"/>
          </a:p>
        </p:txBody>
      </p:sp>
    </p:spTree>
    <p:extLst>
      <p:ext uri="{BB962C8B-B14F-4D97-AF65-F5344CB8AC3E}">
        <p14:creationId xmlns:p14="http://schemas.microsoft.com/office/powerpoint/2010/main" val="3959440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When the back stack changes, the </a:t>
            </a:r>
            <a:r>
              <a:rPr lang="en-US" sz="1200" b="0" i="0" kern="1200" dirty="0" err="1" smtClean="0">
                <a:solidFill>
                  <a:schemeClr val="tx1"/>
                </a:solidFill>
                <a:effectLst/>
                <a:latin typeface="+mn-lt"/>
                <a:ea typeface="+mn-ea"/>
                <a:cs typeface="+mn-cs"/>
              </a:rPr>
              <a:t>OnBackStackChangedListener’sonBackStackChanged</a:t>
            </a:r>
            <a:r>
              <a:rPr lang="en-US" sz="1200" b="0" i="0" kern="1200" dirty="0" smtClean="0">
                <a:solidFill>
                  <a:schemeClr val="tx1"/>
                </a:solidFill>
                <a:effectLst/>
                <a:latin typeface="+mn-lt"/>
                <a:ea typeface="+mn-ea"/>
                <a:cs typeface="+mn-cs"/>
              </a:rPr>
              <a:t>() method gets called. Any code you want to run when the user clicks on the back button should be added to this method.</a:t>
            </a:r>
          </a:p>
          <a:p>
            <a:pPr fontAlgn="base"/>
            <a:r>
              <a:rPr lang="en-US" sz="1200" b="0" i="0" kern="1200" dirty="0" smtClean="0">
                <a:solidFill>
                  <a:schemeClr val="tx1"/>
                </a:solidFill>
                <a:effectLst/>
                <a:latin typeface="+mn-lt"/>
                <a:ea typeface="+mn-ea"/>
                <a:cs typeface="+mn-cs"/>
              </a:rPr>
              <a:t>When the </a:t>
            </a:r>
            <a:r>
              <a:rPr lang="en-US" sz="1200" b="0" i="0" kern="1200" dirty="0" err="1" smtClean="0">
                <a:solidFill>
                  <a:schemeClr val="tx1"/>
                </a:solidFill>
                <a:effectLst/>
                <a:latin typeface="+mn-lt"/>
                <a:ea typeface="+mn-ea"/>
                <a:cs typeface="+mn-cs"/>
              </a:rPr>
              <a:t>onBackStackChanged</a:t>
            </a:r>
            <a:r>
              <a:rPr lang="en-US" sz="1200" b="0" i="0" kern="1200" dirty="0" smtClean="0">
                <a:solidFill>
                  <a:schemeClr val="tx1"/>
                </a:solidFill>
                <a:effectLst/>
                <a:latin typeface="+mn-lt"/>
                <a:ea typeface="+mn-ea"/>
                <a:cs typeface="+mn-cs"/>
              </a:rPr>
              <a:t>() method gets called, we want to do three things.</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53</a:t>
            </a:fld>
            <a:endParaRPr lang="en-US"/>
          </a:p>
        </p:txBody>
      </p:sp>
    </p:spTree>
    <p:extLst>
      <p:ext uri="{BB962C8B-B14F-4D97-AF65-F5344CB8AC3E}">
        <p14:creationId xmlns:p14="http://schemas.microsoft.com/office/powerpoint/2010/main" val="5685240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Adding tags to fragments</a:t>
            </a:r>
          </a:p>
          <a:p>
            <a:pPr fontAlgn="base"/>
            <a:r>
              <a:rPr lang="en-US" sz="1200" kern="1200" dirty="0" smtClean="0">
                <a:solidFill>
                  <a:schemeClr val="tx1"/>
                </a:solidFill>
                <a:effectLst/>
                <a:latin typeface="+mn-lt"/>
                <a:ea typeface="+mn-ea"/>
                <a:cs typeface="+mn-cs"/>
              </a:rPr>
              <a:t>To work out what the value of </a:t>
            </a:r>
            <a:r>
              <a:rPr lang="en-US" sz="1200" kern="1200" dirty="0" err="1" smtClean="0">
                <a:solidFill>
                  <a:schemeClr val="tx1"/>
                </a:solidFill>
                <a:effectLst/>
                <a:latin typeface="+mn-lt"/>
                <a:ea typeface="+mn-ea"/>
                <a:cs typeface="+mn-cs"/>
              </a:rPr>
              <a:t>currentPosition</a:t>
            </a:r>
            <a:r>
              <a:rPr lang="en-US" sz="1200" kern="1200" dirty="0" smtClean="0">
                <a:solidFill>
                  <a:schemeClr val="tx1"/>
                </a:solidFill>
                <a:effectLst/>
                <a:latin typeface="+mn-lt"/>
                <a:ea typeface="+mn-ea"/>
                <a:cs typeface="+mn-cs"/>
              </a:rPr>
              <a:t> should be, we’ll check what type of fragment is currently attached to the activity. As an example, if the attached fragment is an instance of </a:t>
            </a:r>
            <a:r>
              <a:rPr lang="en-US" sz="1200" kern="1200" dirty="0" err="1" smtClean="0">
                <a:solidFill>
                  <a:schemeClr val="tx1"/>
                </a:solidFill>
                <a:effectLst/>
                <a:latin typeface="+mn-lt"/>
                <a:ea typeface="+mn-ea"/>
                <a:cs typeface="+mn-cs"/>
              </a:rPr>
              <a:t>PizzaFragment</a:t>
            </a:r>
            <a:r>
              <a:rPr lang="en-US" sz="1200" kern="1200" dirty="0" smtClean="0">
                <a:solidFill>
                  <a:schemeClr val="tx1"/>
                </a:solidFill>
                <a:effectLst/>
                <a:latin typeface="+mn-lt"/>
                <a:ea typeface="+mn-ea"/>
                <a:cs typeface="+mn-cs"/>
              </a:rPr>
              <a:t>, we’ll set </a:t>
            </a:r>
            <a:r>
              <a:rPr lang="en-US" sz="1200" kern="1200" dirty="0" err="1" smtClean="0">
                <a:solidFill>
                  <a:schemeClr val="tx1"/>
                </a:solidFill>
                <a:effectLst/>
                <a:latin typeface="+mn-lt"/>
                <a:ea typeface="+mn-ea"/>
                <a:cs typeface="+mn-cs"/>
              </a:rPr>
              <a:t>currentPosition</a:t>
            </a:r>
            <a:r>
              <a:rPr lang="en-US" sz="1200" kern="1200" dirty="0" smtClean="0">
                <a:solidFill>
                  <a:schemeClr val="tx1"/>
                </a:solidFill>
                <a:effectLst/>
                <a:latin typeface="+mn-lt"/>
                <a:ea typeface="+mn-ea"/>
                <a:cs typeface="+mn-cs"/>
              </a:rPr>
              <a:t> to 1.</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54</a:t>
            </a:fld>
            <a:endParaRPr lang="en-US"/>
          </a:p>
        </p:txBody>
      </p:sp>
    </p:spTree>
    <p:extLst>
      <p:ext uri="{BB962C8B-B14F-4D97-AF65-F5344CB8AC3E}">
        <p14:creationId xmlns:p14="http://schemas.microsoft.com/office/powerpoint/2010/main" val="12593111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get a reference to the currently attached fragment by adding a String tag to each fragment. We’ll then use the fragment manager’s </a:t>
            </a:r>
            <a:r>
              <a:rPr lang="en-US" dirty="0" err="1" smtClean="0"/>
              <a:t>findFragmentByTag</a:t>
            </a:r>
            <a:r>
              <a:rPr lang="en-US" dirty="0" smtClean="0"/>
              <a:t>() method to retrieve the fragment.</a:t>
            </a:r>
          </a:p>
          <a:p>
            <a:endParaRPr lang="en-US" dirty="0" smtClean="0"/>
          </a:p>
          <a:p>
            <a:pPr fontAlgn="base"/>
            <a:r>
              <a:rPr lang="en-US" sz="1200" b="0" i="0" kern="1200" dirty="0" smtClean="0">
                <a:solidFill>
                  <a:schemeClr val="tx1"/>
                </a:solidFill>
                <a:effectLst/>
                <a:latin typeface="+mn-lt"/>
                <a:ea typeface="+mn-ea"/>
                <a:cs typeface="+mn-cs"/>
              </a:rPr>
              <a:t>In the above code, we’re adding a tag of "</a:t>
            </a:r>
            <a:r>
              <a:rPr lang="en-US" sz="1200" b="0" i="0" kern="1200" dirty="0" err="1" smtClean="0">
                <a:solidFill>
                  <a:schemeClr val="tx1"/>
                </a:solidFill>
                <a:effectLst/>
                <a:latin typeface="+mn-lt"/>
                <a:ea typeface="+mn-ea"/>
                <a:cs typeface="+mn-cs"/>
              </a:rPr>
              <a:t>visible_fragment</a:t>
            </a:r>
            <a:r>
              <a:rPr lang="en-US" sz="1200" b="0" i="0" kern="1200" dirty="0" smtClean="0">
                <a:solidFill>
                  <a:schemeClr val="tx1"/>
                </a:solidFill>
                <a:effectLst/>
                <a:latin typeface="+mn-lt"/>
                <a:ea typeface="+mn-ea"/>
                <a:cs typeface="+mn-cs"/>
              </a:rPr>
              <a:t>" to the replace() method. Every fragment that’s displayed in </a:t>
            </a:r>
            <a:r>
              <a:rPr lang="en-US" sz="1200" b="0" i="0" kern="1200" dirty="0" err="1" smtClean="0">
                <a:solidFill>
                  <a:schemeClr val="tx1"/>
                </a:solidFill>
                <a:effectLst/>
                <a:latin typeface="+mn-lt"/>
                <a:ea typeface="+mn-ea"/>
                <a:cs typeface="+mn-cs"/>
              </a:rPr>
              <a:t>MainActivity</a:t>
            </a:r>
            <a:r>
              <a:rPr lang="en-US" sz="1200" b="0" i="0" kern="1200" dirty="0" smtClean="0">
                <a:solidFill>
                  <a:schemeClr val="tx1"/>
                </a:solidFill>
                <a:effectLst/>
                <a:latin typeface="+mn-lt"/>
                <a:ea typeface="+mn-ea"/>
                <a:cs typeface="+mn-cs"/>
              </a:rPr>
              <a:t> will be tagged with this value.</a:t>
            </a:r>
          </a:p>
          <a:p>
            <a:pPr fontAlgn="base"/>
            <a:r>
              <a:rPr lang="en-US" sz="1200" b="0" i="0" kern="1200" dirty="0" smtClean="0">
                <a:solidFill>
                  <a:schemeClr val="tx1"/>
                </a:solidFill>
                <a:effectLst/>
                <a:latin typeface="+mn-lt"/>
                <a:ea typeface="+mn-ea"/>
                <a:cs typeface="+mn-cs"/>
              </a:rPr>
              <a:t>Next, we’ll use the fragment manager’s </a:t>
            </a:r>
            <a:r>
              <a:rPr lang="en-US" sz="1200" b="0" i="0" kern="1200" dirty="0" err="1" smtClean="0">
                <a:solidFill>
                  <a:schemeClr val="tx1"/>
                </a:solidFill>
                <a:effectLst/>
                <a:latin typeface="+mn-lt"/>
                <a:ea typeface="+mn-ea"/>
                <a:cs typeface="+mn-cs"/>
              </a:rPr>
              <a:t>findFragmentByTag</a:t>
            </a:r>
            <a:r>
              <a:rPr lang="en-US" sz="1200" b="0" i="0" kern="1200" dirty="0" smtClean="0">
                <a:solidFill>
                  <a:schemeClr val="tx1"/>
                </a:solidFill>
                <a:effectLst/>
                <a:latin typeface="+mn-lt"/>
                <a:ea typeface="+mn-ea"/>
                <a:cs typeface="+mn-cs"/>
              </a:rPr>
              <a:t>() method to get a reference to the currently attached fragment.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55</a:t>
            </a:fld>
            <a:endParaRPr lang="en-US"/>
          </a:p>
        </p:txBody>
      </p:sp>
    </p:spTree>
    <p:extLst>
      <p:ext uri="{BB962C8B-B14F-4D97-AF65-F5344CB8AC3E}">
        <p14:creationId xmlns:p14="http://schemas.microsoft.com/office/powerpoint/2010/main" val="11235916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retrieve the fragment that’s currently attached to the activity, we’ll pass the tag we set as part of the fragment transaction to the </a:t>
            </a:r>
            <a:r>
              <a:rPr lang="en-US" dirty="0" err="1" smtClean="0"/>
              <a:t>findFragmentByTag</a:t>
            </a:r>
            <a:r>
              <a:rPr lang="en-US" dirty="0" smtClean="0"/>
              <a:t>() method:</a:t>
            </a:r>
          </a:p>
          <a:p>
            <a:r>
              <a:rPr lang="en-US" dirty="0" smtClean="0"/>
              <a:t>The </a:t>
            </a:r>
            <a:r>
              <a:rPr lang="en-US" dirty="0" err="1" smtClean="0"/>
              <a:t>findFragmentByTag</a:t>
            </a:r>
            <a:r>
              <a:rPr lang="en-US" dirty="0" smtClean="0"/>
              <a:t>() method starts by searching all fragments that are currently attached to the activity. If it can find no fragment with the correct tag, it then searches through all fragments on the back stack. By giving all fragments the same tag of "</a:t>
            </a:r>
            <a:r>
              <a:rPr lang="en-US" dirty="0" err="1" smtClean="0"/>
              <a:t>visible_fragment</a:t>
            </a:r>
            <a:r>
              <a:rPr lang="en-US" dirty="0" smtClean="0"/>
              <a:t>", the above code will get a reference to the fragment that’s currently attached to the activity.</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56</a:t>
            </a:fld>
            <a:endParaRPr lang="en-US"/>
          </a:p>
        </p:txBody>
      </p:sp>
    </p:spTree>
    <p:extLst>
      <p:ext uri="{BB962C8B-B14F-4D97-AF65-F5344CB8AC3E}">
        <p14:creationId xmlns:p14="http://schemas.microsoft.com/office/powerpoint/2010/main" val="18294861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full code for the </a:t>
            </a:r>
            <a:r>
              <a:rPr lang="en-US" dirty="0" err="1" smtClean="0"/>
              <a:t>OnBackStackListener</a:t>
            </a:r>
            <a:r>
              <a:rPr lang="en-US" dirty="0" smtClean="0"/>
              <a:t>. We’re using the </a:t>
            </a:r>
            <a:r>
              <a:rPr lang="en-US" dirty="0" err="1" smtClean="0"/>
              <a:t>findFragmentByTag</a:t>
            </a:r>
            <a:r>
              <a:rPr lang="en-US" dirty="0" smtClean="0"/>
              <a:t>() method to get a reference to the currently attached fragment. We’re then checking which type of fragment it’s an instance of so we can work out the value of </a:t>
            </a:r>
            <a:r>
              <a:rPr lang="en-US" dirty="0" err="1" smtClean="0"/>
              <a:t>currentPosition</a:t>
            </a:r>
            <a:r>
              <a:rPr lang="en-US" dirty="0" smtClean="0"/>
              <a:t>:</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57</a:t>
            </a:fld>
            <a:endParaRPr lang="en-US"/>
          </a:p>
        </p:txBody>
      </p:sp>
    </p:spTree>
    <p:extLst>
      <p:ext uri="{BB962C8B-B14F-4D97-AF65-F5344CB8AC3E}">
        <p14:creationId xmlns:p14="http://schemas.microsoft.com/office/powerpoint/2010/main" val="2390968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click on the back button, the previously selected fragment is displayed and the action bar title stays in sync. The action bar title also stays in sync when you rotate the device.</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59</a:t>
            </a:fld>
            <a:endParaRPr lang="en-US"/>
          </a:p>
        </p:txBody>
      </p:sp>
    </p:spTree>
    <p:extLst>
      <p:ext uri="{BB962C8B-B14F-4D97-AF65-F5344CB8AC3E}">
        <p14:creationId xmlns:p14="http://schemas.microsoft.com/office/powerpoint/2010/main" val="21180929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61</a:t>
            </a:fld>
            <a:endParaRPr lang="en-US"/>
          </a:p>
        </p:txBody>
      </p:sp>
    </p:spTree>
    <p:extLst>
      <p:ext uri="{BB962C8B-B14F-4D97-AF65-F5344CB8AC3E}">
        <p14:creationId xmlns:p14="http://schemas.microsoft.com/office/powerpoint/2010/main" val="12889473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62</a:t>
            </a:fld>
            <a:endParaRPr lang="en-US"/>
          </a:p>
        </p:txBody>
      </p:sp>
    </p:spTree>
    <p:extLst>
      <p:ext uri="{BB962C8B-B14F-4D97-AF65-F5344CB8AC3E}">
        <p14:creationId xmlns:p14="http://schemas.microsoft.com/office/powerpoint/2010/main" val="18762983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Highlighted what needs to be in a fragment,</a:t>
            </a:r>
            <a:r>
              <a:rPr lang="en-US" baseline="0" dirty="0" smtClean="0"/>
              <a:t> should be on a RHS if it’s a tablet</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63</a:t>
            </a:fld>
            <a:endParaRPr lang="en-US"/>
          </a:p>
        </p:txBody>
      </p:sp>
    </p:spTree>
    <p:extLst>
      <p:ext uri="{BB962C8B-B14F-4D97-AF65-F5344CB8AC3E}">
        <p14:creationId xmlns:p14="http://schemas.microsoft.com/office/powerpoint/2010/main" val="993475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6</a:t>
            </a:fld>
            <a:endParaRPr lang="en-US"/>
          </a:p>
        </p:txBody>
      </p:sp>
    </p:spTree>
    <p:extLst>
      <p:ext uri="{BB962C8B-B14F-4D97-AF65-F5344CB8AC3E}">
        <p14:creationId xmlns:p14="http://schemas.microsoft.com/office/powerpoint/2010/main" val="1350860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a:t>
            </a:r>
            <a:r>
              <a:rPr lang="en-US" sz="1200" b="0" i="0" u="none" strike="noStrike" kern="1200" dirty="0" smtClean="0">
                <a:solidFill>
                  <a:schemeClr val="tx1"/>
                </a:solidFill>
                <a:effectLst/>
                <a:latin typeface="+mn-lt"/>
                <a:ea typeface="+mn-ea"/>
                <a:cs typeface="+mn-cs"/>
                <a:hlinkClick r:id="rId3"/>
              </a:rPr>
              <a:t>Chapter 9</a:t>
            </a:r>
            <a:r>
              <a:rPr lang="en-US" sz="1200" b="0" i="0" kern="1200" dirty="0" smtClean="0">
                <a:solidFill>
                  <a:schemeClr val="tx1"/>
                </a:solidFill>
                <a:effectLst/>
                <a:latin typeface="+mn-lt"/>
                <a:ea typeface="+mn-ea"/>
                <a:cs typeface="+mn-cs"/>
              </a:rPr>
              <a:t>, we showed you a sketch of the top-level screen of the Pizza app. It contained a list of options to places in the app the user could go to. The first three options linked to category screens for pizzas, pasta, and stores, and the final option links to a detail/edit screen where the user could create an order.</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8</a:t>
            </a:fld>
            <a:endParaRPr lang="en-US"/>
          </a:p>
        </p:txBody>
      </p:sp>
    </p:spTree>
    <p:extLst>
      <p:ext uri="{BB962C8B-B14F-4D97-AF65-F5344CB8AC3E}">
        <p14:creationId xmlns:p14="http://schemas.microsoft.com/office/powerpoint/2010/main" val="269069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add the Pizzas, Pasta, and Stores options to a navigation drawer. A navigation drawer is a slide-out panel that contains links to the main parts of the app. These main parts are called the major hubs of the app, and they are typically the main navigation points within the app—the top-level screens and the categories:</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9</a:t>
            </a:fld>
            <a:endParaRPr lang="en-US"/>
          </a:p>
        </p:txBody>
      </p:sp>
    </p:spTree>
    <p:extLst>
      <p:ext uri="{BB962C8B-B14F-4D97-AF65-F5344CB8AC3E}">
        <p14:creationId xmlns:p14="http://schemas.microsoft.com/office/powerpoint/2010/main" val="8385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Navigation drawers deconstructed</a:t>
            </a:r>
          </a:p>
          <a:p>
            <a:pPr fontAlgn="base"/>
            <a:r>
              <a:rPr lang="en-US" sz="1200" kern="1200" dirty="0" smtClean="0">
                <a:solidFill>
                  <a:schemeClr val="tx1"/>
                </a:solidFill>
                <a:effectLst/>
                <a:latin typeface="+mn-lt"/>
                <a:ea typeface="+mn-ea"/>
                <a:cs typeface="+mn-cs"/>
              </a:rPr>
              <a:t>You implement a navigation drawer using a special type of layout called a </a:t>
            </a:r>
            <a:r>
              <a:rPr lang="en-US" sz="1200" b="1" i="0" kern="1200" dirty="0" err="1" smtClean="0">
                <a:solidFill>
                  <a:schemeClr val="tx1"/>
                </a:solidFill>
                <a:effectLst/>
                <a:latin typeface="+mn-lt"/>
                <a:ea typeface="+mn-ea"/>
                <a:cs typeface="+mn-cs"/>
              </a:rPr>
              <a:t>DrawerLayout</a:t>
            </a:r>
            <a:r>
              <a:rPr lang="en-US" sz="1200" kern="1200" dirty="0" smtClean="0">
                <a:solidFill>
                  <a:schemeClr val="tx1"/>
                </a:solidFill>
                <a:effectLst/>
                <a:latin typeface="+mn-lt"/>
                <a:ea typeface="+mn-ea"/>
                <a:cs typeface="+mn-cs"/>
              </a:rPr>
              <a:t>. </a:t>
            </a:r>
          </a:p>
          <a:p>
            <a:pPr fontAlgn="base"/>
            <a:r>
              <a:rPr lang="en-US" sz="1200" kern="1200" dirty="0" err="1" smtClean="0">
                <a:solidFill>
                  <a:schemeClr val="tx1"/>
                </a:solidFill>
                <a:effectLst/>
                <a:latin typeface="+mn-lt"/>
                <a:ea typeface="+mn-ea"/>
                <a:cs typeface="+mn-cs"/>
              </a:rPr>
              <a:t>TheDrawerLayout</a:t>
            </a:r>
            <a:r>
              <a:rPr lang="en-US" sz="1200" kern="1200" dirty="0" smtClean="0">
                <a:solidFill>
                  <a:schemeClr val="tx1"/>
                </a:solidFill>
                <a:effectLst/>
                <a:latin typeface="+mn-lt"/>
                <a:ea typeface="+mn-ea"/>
                <a:cs typeface="+mn-cs"/>
              </a:rPr>
              <a:t> manages two views:</a:t>
            </a:r>
          </a:p>
          <a:p>
            <a:pPr fontAlgn="base"/>
            <a:r>
              <a:rPr lang="en-US" sz="1200" kern="1200" dirty="0" smtClean="0">
                <a:solidFill>
                  <a:schemeClr val="tx1"/>
                </a:solidFill>
                <a:effectLst/>
                <a:latin typeface="+mn-lt"/>
                <a:ea typeface="+mn-ea"/>
                <a:cs typeface="+mn-cs"/>
              </a:rPr>
              <a:t>A view for the main content. This is usually a </a:t>
            </a:r>
            <a:r>
              <a:rPr lang="en-US" sz="1200" kern="1200" dirty="0" err="1" smtClean="0">
                <a:solidFill>
                  <a:schemeClr val="tx1"/>
                </a:solidFill>
                <a:effectLst/>
                <a:latin typeface="+mn-lt"/>
                <a:ea typeface="+mn-ea"/>
                <a:cs typeface="+mn-cs"/>
              </a:rPr>
              <a:t>FrameLayout</a:t>
            </a:r>
            <a:r>
              <a:rPr lang="en-US" sz="1200" kern="1200" dirty="0" smtClean="0">
                <a:solidFill>
                  <a:schemeClr val="tx1"/>
                </a:solidFill>
                <a:effectLst/>
                <a:latin typeface="+mn-lt"/>
                <a:ea typeface="+mn-ea"/>
                <a:cs typeface="+mn-cs"/>
              </a:rPr>
              <a:t> so that you can display and switch fragments.</a:t>
            </a:r>
          </a:p>
          <a:p>
            <a:pPr fontAlgn="base"/>
            <a:r>
              <a:rPr lang="en-US" sz="1200" kern="1200" dirty="0" smtClean="0">
                <a:solidFill>
                  <a:schemeClr val="tx1"/>
                </a:solidFill>
                <a:effectLst/>
                <a:latin typeface="+mn-lt"/>
                <a:ea typeface="+mn-ea"/>
                <a:cs typeface="+mn-cs"/>
              </a:rPr>
              <a:t>A view for the navigation drawer, usually a </a:t>
            </a:r>
            <a:r>
              <a:rPr lang="en-US" sz="1200" kern="1200" dirty="0" err="1" smtClean="0">
                <a:solidFill>
                  <a:schemeClr val="tx1"/>
                </a:solidFill>
                <a:effectLst/>
                <a:latin typeface="+mn-lt"/>
                <a:ea typeface="+mn-ea"/>
                <a:cs typeface="+mn-cs"/>
              </a:rPr>
              <a:t>ListView</a:t>
            </a:r>
            <a:r>
              <a:rPr lang="en-US" sz="1200" kern="1200" dirty="0" smtClean="0">
                <a:solidFill>
                  <a:schemeClr val="tx1"/>
                </a:solidFill>
                <a:effectLst/>
                <a:latin typeface="+mn-lt"/>
                <a:ea typeface="+mn-ea"/>
                <a:cs typeface="+mn-cs"/>
              </a:rPr>
              <a:t>.</a:t>
            </a:r>
          </a:p>
          <a:p>
            <a:pPr fontAlgn="base"/>
            <a:r>
              <a:rPr lang="en-US" sz="1200" kern="1200" dirty="0" smtClean="0">
                <a:solidFill>
                  <a:schemeClr val="tx1"/>
                </a:solidFill>
                <a:effectLst/>
                <a:latin typeface="+mn-lt"/>
                <a:ea typeface="+mn-ea"/>
                <a:cs typeface="+mn-cs"/>
              </a:rPr>
              <a:t>By default, the </a:t>
            </a:r>
            <a:r>
              <a:rPr lang="en-US" sz="1200" kern="1200" dirty="0" err="1" smtClean="0">
                <a:solidFill>
                  <a:schemeClr val="tx1"/>
                </a:solidFill>
                <a:effectLst/>
                <a:latin typeface="+mn-lt"/>
                <a:ea typeface="+mn-ea"/>
                <a:cs typeface="+mn-cs"/>
              </a:rPr>
              <a:t>DrawerLayout</a:t>
            </a:r>
            <a:r>
              <a:rPr lang="en-US" sz="1200" kern="1200" dirty="0" smtClean="0">
                <a:solidFill>
                  <a:schemeClr val="tx1"/>
                </a:solidFill>
                <a:effectLst/>
                <a:latin typeface="+mn-lt"/>
                <a:ea typeface="+mn-ea"/>
                <a:cs typeface="+mn-cs"/>
              </a:rPr>
              <a:t> displays the view containing the main content. It looks just like a normal activity:</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10</a:t>
            </a:fld>
            <a:endParaRPr lang="en-US"/>
          </a:p>
        </p:txBody>
      </p:sp>
    </p:spTree>
    <p:extLst>
      <p:ext uri="{BB962C8B-B14F-4D97-AF65-F5344CB8AC3E}">
        <p14:creationId xmlns:p14="http://schemas.microsoft.com/office/powerpoint/2010/main" val="1246267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 name="Group 4"/>
          <p:cNvGrpSpPr/>
          <p:nvPr userDrawn="1"/>
        </p:nvGrpSpPr>
        <p:grpSpPr bwMode="hidden">
          <a:xfrm>
            <a:off x="-1" y="0"/>
            <a:ext cx="12192002" cy="6858000"/>
            <a:chOff x="-1" y="0"/>
            <a:chExt cx="12192002" cy="6858000"/>
          </a:xfrm>
        </p:grpSpPr>
        <p:cxnSp>
          <p:nvCxnSpPr>
            <p:cNvPr id="6" name="Straight Connecto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bwMode="hidden">
            <a:xfrm>
              <a:off x="-1" y="0"/>
              <a:ext cx="12192001" cy="6858000"/>
              <a:chOff x="-1" y="0"/>
              <a:chExt cx="12192001" cy="6858000"/>
            </a:xfrm>
          </p:grpSpPr>
          <p:cxnSp>
            <p:nvCxnSpPr>
              <p:cNvPr id="41" name="Straight Connecto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bwMode="hidden">
              <a:xfrm>
                <a:off x="6327885" y="0"/>
                <a:ext cx="5864115" cy="5898673"/>
                <a:chOff x="6327885" y="0"/>
                <a:chExt cx="5864115" cy="5898673"/>
              </a:xfrm>
            </p:grpSpPr>
            <p:cxnSp>
              <p:nvCxnSpPr>
                <p:cNvPr id="52" name="Straight Connecto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bwMode="hidden">
            <a:xfrm flipH="1">
              <a:off x="0" y="0"/>
              <a:ext cx="12192001" cy="6858000"/>
              <a:chOff x="-1" y="0"/>
              <a:chExt cx="12192001" cy="6858000"/>
            </a:xfrm>
          </p:grpSpPr>
          <p:cxnSp>
            <p:nvCxnSpPr>
              <p:cNvPr id="25" name="Straight Connecto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bwMode="hidden">
              <a:xfrm>
                <a:off x="6327885" y="0"/>
                <a:ext cx="5864115" cy="5898673"/>
                <a:chOff x="6327885" y="0"/>
                <a:chExt cx="5864115" cy="5898673"/>
              </a:xfrm>
            </p:grpSpPr>
            <p:cxnSp>
              <p:nvCxnSpPr>
                <p:cNvPr id="36" name="Straight Connecto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4A29A4-78C8-47AB-BA06-22CB45938951}" type="datetime1">
              <a:rPr lang="en-US" smtClean="0"/>
              <a:t>9/29/16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1ED4ACF-2D82-46F2-A8E9-23963AA34E86}" type="datetime1">
              <a:rPr lang="en-US" smtClean="0"/>
              <a:t>9/29/16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374B5B-21A0-4192-BF4C-38187F1A68D8}" type="datetime1">
              <a:rPr lang="en-US" smtClean="0"/>
              <a:t>9/29/16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3B5CF7C-B333-48E1-A4A6-83A3C8B73AC0}" type="datetime1">
              <a:rPr lang="en-US" smtClean="0"/>
              <a:t>9/29/16</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E320762-5CBF-4210-AB54-376B091119F8}" type="datetime1">
              <a:rPr lang="en-US" smtClean="0"/>
              <a:t>9/29/16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F0DB371-BF5F-4058-A212-1A908E4D2674}" type="datetime1">
              <a:rPr lang="en-US" smtClean="0"/>
              <a:t>9/29/16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161" name="Group 160"/>
          <p:cNvGrpSpPr/>
          <p:nvPr userDrawn="1"/>
        </p:nvGrpSpPr>
        <p:grpSpPr bwMode="hidden">
          <a:xfrm>
            <a:off x="-1" y="0"/>
            <a:ext cx="12192002" cy="6858000"/>
            <a:chOff x="-1" y="0"/>
            <a:chExt cx="12192002" cy="6858000"/>
          </a:xfrm>
        </p:grpSpPr>
        <p:cxnSp>
          <p:nvCxnSpPr>
            <p:cNvPr id="162" name="Straight Connecto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oup 177"/>
            <p:cNvGrpSpPr/>
            <p:nvPr userDrawn="1"/>
          </p:nvGrpSpPr>
          <p:grpSpPr bwMode="hidden">
            <a:xfrm>
              <a:off x="-1" y="0"/>
              <a:ext cx="12192001" cy="6858000"/>
              <a:chOff x="-1" y="0"/>
              <a:chExt cx="12192001" cy="6858000"/>
            </a:xfrm>
          </p:grpSpPr>
          <p:cxnSp>
            <p:nvCxnSpPr>
              <p:cNvPr id="196" name="Straight Connecto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oup 200"/>
              <p:cNvGrpSpPr/>
              <p:nvPr/>
            </p:nvGrpSpPr>
            <p:grpSpPr bwMode="hidden">
              <a:xfrm>
                <a:off x="6327885" y="0"/>
                <a:ext cx="5864115" cy="5898673"/>
                <a:chOff x="6327885" y="0"/>
                <a:chExt cx="5864115" cy="5898673"/>
              </a:xfrm>
            </p:grpSpPr>
            <p:cxnSp>
              <p:nvCxnSpPr>
                <p:cNvPr id="207" name="Straight Connecto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Straight Connecto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bwMode="hidden">
            <a:xfrm flipH="1">
              <a:off x="0" y="0"/>
              <a:ext cx="12192001" cy="6858000"/>
              <a:chOff x="-1" y="0"/>
              <a:chExt cx="12192001" cy="6858000"/>
            </a:xfrm>
          </p:grpSpPr>
          <p:cxnSp>
            <p:nvCxnSpPr>
              <p:cNvPr id="180" name="Straight Connecto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bwMode="hidden">
              <a:xfrm>
                <a:off x="6327885" y="0"/>
                <a:ext cx="5864115" cy="5898673"/>
                <a:chOff x="6327885" y="0"/>
                <a:chExt cx="5864115" cy="5898673"/>
              </a:xfrm>
            </p:grpSpPr>
            <p:cxnSp>
              <p:nvCxnSpPr>
                <p:cNvPr id="191" name="Straight Connecto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2" name="Date Placeholder 211"/>
          <p:cNvSpPr>
            <a:spLocks noGrp="1"/>
          </p:cNvSpPr>
          <p:nvPr>
            <p:ph type="dt" sz="half" idx="10"/>
          </p:nvPr>
        </p:nvSpPr>
        <p:spPr/>
        <p:txBody>
          <a:bodyPr/>
          <a:lstStyle/>
          <a:p>
            <a:fld id="{60A4083B-90AA-48CF-BAD5-00AA24D7F288}" type="datetime1">
              <a:rPr lang="en-US" smtClean="0"/>
              <a:t>9/29/16</a:t>
            </a:fld>
            <a:endParaRPr lang="en-US"/>
          </a:p>
        </p:txBody>
      </p:sp>
      <p:sp>
        <p:nvSpPr>
          <p:cNvPr id="213" name="Footer Placeholder 212"/>
          <p:cNvSpPr>
            <a:spLocks noGrp="1"/>
          </p:cNvSpPr>
          <p:nvPr>
            <p:ph type="ftr" sz="quarter" idx="11"/>
          </p:nvPr>
        </p:nvSpPr>
        <p:spPr/>
        <p:txBody>
          <a:bodyPr/>
          <a:lstStyle/>
          <a:p>
            <a:endParaRPr lang="en-US" dirty="0"/>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p:ph type="dt" sz="half" idx="10"/>
          </p:nvPr>
        </p:nvSpPr>
        <p:spPr/>
        <p:txBody>
          <a:bodyPr/>
          <a:lstStyle/>
          <a:p>
            <a:fld id="{F5BAF629-ECA2-4CF3-B790-9D9BDED98269}" type="datetime1">
              <a:rPr lang="en-US" smtClean="0"/>
              <a:t>9/29/16</a:t>
            </a:fld>
            <a:endParaRPr lang="en-US"/>
          </a:p>
        </p:txBody>
      </p:sp>
      <p:sp>
        <p:nvSpPr>
          <p:cNvPr id="6" name="Footer Placeholder 5"/>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smtClean="0"/>
              <a:t>Click to edit Master title style</a:t>
            </a:r>
            <a:endParaRPr lang="en-US"/>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oup 95"/>
          <p:cNvGrpSpPr/>
          <p:nvPr userDrawn="1"/>
        </p:nvGrpSpPr>
        <p:grpSpPr bwMode="hidden">
          <a:xfrm>
            <a:off x="-1" y="0"/>
            <a:ext cx="12192002" cy="6858000"/>
            <a:chOff x="-1" y="0"/>
            <a:chExt cx="12192002" cy="6858000"/>
          </a:xfrm>
        </p:grpSpPr>
        <p:cxnSp>
          <p:nvCxnSpPr>
            <p:cNvPr id="97" name="Straight Connecto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oup 112"/>
            <p:cNvGrpSpPr/>
            <p:nvPr userDrawn="1"/>
          </p:nvGrpSpPr>
          <p:grpSpPr bwMode="hidden">
            <a:xfrm>
              <a:off x="-1" y="0"/>
              <a:ext cx="12192001" cy="6858000"/>
              <a:chOff x="-1" y="0"/>
              <a:chExt cx="12192001" cy="6858000"/>
            </a:xfrm>
          </p:grpSpPr>
          <p:cxnSp>
            <p:nvCxnSpPr>
              <p:cNvPr id="131" name="Straight Connecto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bwMode="hidden">
              <a:xfrm>
                <a:off x="6327885" y="0"/>
                <a:ext cx="5864115" cy="5898673"/>
                <a:chOff x="6327885" y="0"/>
                <a:chExt cx="5864115" cy="5898673"/>
              </a:xfrm>
            </p:grpSpPr>
            <p:cxnSp>
              <p:nvCxnSpPr>
                <p:cNvPr id="142" name="Straight Connecto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Straight Connecto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userDrawn="1"/>
          </p:nvGrpSpPr>
          <p:grpSpPr bwMode="hidden">
            <a:xfrm flipH="1">
              <a:off x="0" y="0"/>
              <a:ext cx="12192001" cy="6858000"/>
              <a:chOff x="-1" y="0"/>
              <a:chExt cx="12192001" cy="6858000"/>
            </a:xfrm>
          </p:grpSpPr>
          <p:cxnSp>
            <p:nvCxnSpPr>
              <p:cNvPr id="115" name="Straight Connecto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bwMode="hidden">
              <a:xfrm>
                <a:off x="6327885" y="0"/>
                <a:ext cx="5864115" cy="5898673"/>
                <a:chOff x="6327885" y="0"/>
                <a:chExt cx="5864115" cy="5898673"/>
              </a:xfrm>
            </p:grpSpPr>
            <p:cxnSp>
              <p:nvCxnSpPr>
                <p:cNvPr id="126" name="Straight Connecto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Straight Connecto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B51B2453-8663-4C69-AF73-9FD7B1DEC5D0}" type="datetime1">
              <a:rPr lang="en-US" smtClean="0"/>
              <a:t>9/29/16</a:t>
            </a:fld>
            <a:endParaRPr lang="en-US"/>
          </a:p>
        </p:txBody>
      </p: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8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E31375A4-56A4-47D6-9801-1991572033F7}" type="slidenum">
              <a:rPr lang="en-US" smtClean="0"/>
              <a:pPr/>
              <a:t>‹#›</a:t>
            </a:fld>
            <a:endParaRPr lang="en-US"/>
          </a:p>
        </p:txBody>
      </p:sp>
      <p:cxnSp>
        <p:nvCxnSpPr>
          <p:cNvPr id="148" name="Straight Connector 147"/>
          <p:cNvCxnSpPr/>
          <p:nvPr userDrawn="1"/>
        </p:nvCxnSpPr>
        <p:spPr>
          <a:xfrm>
            <a:off x="609600" y="6172200"/>
            <a:ext cx="109728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tiff"/></Relationships>
</file>

<file path=ppt/slides/_rels/slide15.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png"/><Relationship Id="rId5"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8.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9.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0.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1.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2.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3.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5.tiff"/><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6.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7.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tiff"/><Relationship Id="rId3" Type="http://schemas.openxmlformats.org/officeDocument/2006/relationships/image" Target="../media/image29.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0.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1.tiff"/></Relationships>
</file>

<file path=ppt/slides/_rels/slide35.xml.rels><?xml version="1.0" encoding="UTF-8" standalone="yes"?>
<Relationships xmlns="http://schemas.openxmlformats.org/package/2006/relationships"><Relationship Id="rId3" Type="http://schemas.openxmlformats.org/officeDocument/2006/relationships/image" Target="../media/image32.tiff"/><Relationship Id="rId4" Type="http://schemas.openxmlformats.org/officeDocument/2006/relationships/image" Target="../media/image33.tiff"/><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4.tiff"/></Relationships>
</file>

<file path=ppt/slides/_rels/slide37.xml.rels><?xml version="1.0" encoding="UTF-8" standalone="yes"?>
<Relationships xmlns="http://schemas.openxmlformats.org/package/2006/relationships"><Relationship Id="rId3" Type="http://schemas.openxmlformats.org/officeDocument/2006/relationships/image" Target="../media/image35.tiff"/><Relationship Id="rId4" Type="http://schemas.openxmlformats.org/officeDocument/2006/relationships/image" Target="../media/image36.tiff"/><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7.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8.tiff"/></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9.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0.tiff"/></Relationships>
</file>

<file path=ppt/slides/_rels/slide42.xml.rels><?xml version="1.0" encoding="UTF-8" standalone="yes"?>
<Relationships xmlns="http://schemas.openxmlformats.org/package/2006/relationships"><Relationship Id="rId3" Type="http://schemas.openxmlformats.org/officeDocument/2006/relationships/image" Target="../media/image41.tiff"/><Relationship Id="rId4" Type="http://schemas.openxmlformats.org/officeDocument/2006/relationships/image" Target="../media/image42.tiff"/><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3.tiff"/></Relationships>
</file>

<file path=ppt/slides/_rels/slide44.xml.rels><?xml version="1.0" encoding="UTF-8" standalone="yes"?>
<Relationships xmlns="http://schemas.openxmlformats.org/package/2006/relationships"><Relationship Id="rId3" Type="http://schemas.openxmlformats.org/officeDocument/2006/relationships/image" Target="../media/image44.tiff"/><Relationship Id="rId4" Type="http://schemas.openxmlformats.org/officeDocument/2006/relationships/image" Target="../media/image45.tiff"/><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3" Type="http://schemas.openxmlformats.org/officeDocument/2006/relationships/image" Target="../media/image45.tiff"/><Relationship Id="rId4" Type="http://schemas.openxmlformats.org/officeDocument/2006/relationships/image" Target="../media/image46.tiff"/><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7.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8.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9.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0.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1.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2.tiff"/></Relationships>
</file>

<file path=ppt/slides/_rels/slide52.xml.rels><?xml version="1.0" encoding="UTF-8" standalone="yes"?>
<Relationships xmlns="http://schemas.openxmlformats.org/package/2006/relationships"><Relationship Id="rId3" Type="http://schemas.openxmlformats.org/officeDocument/2006/relationships/image" Target="../media/image53.tiff"/><Relationship Id="rId4" Type="http://schemas.openxmlformats.org/officeDocument/2006/relationships/image" Target="../media/image54.tiff"/><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tiff"/><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7.tif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8.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9.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1.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Building Android apps – Week </a:t>
            </a:r>
            <a:r>
              <a:rPr lang="en-US" dirty="0" smtClean="0"/>
              <a:t>6b</a:t>
            </a:r>
            <a:endParaRPr lang="en-US" dirty="0"/>
          </a:p>
        </p:txBody>
      </p:sp>
      <p:sp>
        <p:nvSpPr>
          <p:cNvPr id="3" name="Subtitle 2"/>
          <p:cNvSpPr>
            <a:spLocks noGrp="1"/>
          </p:cNvSpPr>
          <p:nvPr>
            <p:ph type="subTitle" idx="1"/>
          </p:nvPr>
        </p:nvSpPr>
        <p:spPr/>
        <p:txBody>
          <a:bodyPr>
            <a:normAutofit fontScale="85000" lnSpcReduction="20000"/>
          </a:bodyPr>
          <a:lstStyle/>
          <a:p>
            <a:r>
              <a:rPr lang="en-US" dirty="0" smtClean="0"/>
              <a:t>2843-201710_MCS4993_M:Topics </a:t>
            </a:r>
            <a:r>
              <a:rPr lang="en-US" dirty="0"/>
              <a:t>in </a:t>
            </a:r>
            <a:r>
              <a:rPr lang="en-US" dirty="0" smtClean="0"/>
              <a:t>MA/CS</a:t>
            </a:r>
          </a:p>
          <a:p>
            <a:r>
              <a:rPr lang="en-US" dirty="0" smtClean="0"/>
              <a:t>2843-201710_MCS5993_M:Topics in Computer Science</a:t>
            </a:r>
            <a:endParaRPr lang="en-US" dirty="0"/>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52650" y="1352550"/>
            <a:ext cx="7886700" cy="4152900"/>
          </a:xfrm>
          <a:prstGeom prst="rect">
            <a:avLst/>
          </a:prstGeom>
        </p:spPr>
      </p:pic>
    </p:spTree>
    <p:extLst>
      <p:ext uri="{BB962C8B-B14F-4D97-AF65-F5344CB8AC3E}">
        <p14:creationId xmlns:p14="http://schemas.microsoft.com/office/powerpoint/2010/main" val="713885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81150" y="1047750"/>
            <a:ext cx="9029700" cy="4762500"/>
          </a:xfrm>
          <a:prstGeom prst="rect">
            <a:avLst/>
          </a:prstGeom>
        </p:spPr>
      </p:pic>
    </p:spTree>
    <p:extLst>
      <p:ext uri="{BB962C8B-B14F-4D97-AF65-F5344CB8AC3E}">
        <p14:creationId xmlns:p14="http://schemas.microsoft.com/office/powerpoint/2010/main" val="2034712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47750" y="177800"/>
            <a:ext cx="10096500" cy="6502400"/>
          </a:xfrm>
          <a:prstGeom prst="rect">
            <a:avLst/>
          </a:prstGeom>
        </p:spPr>
      </p:pic>
    </p:spTree>
    <p:extLst>
      <p:ext uri="{BB962C8B-B14F-4D97-AF65-F5344CB8AC3E}">
        <p14:creationId xmlns:p14="http://schemas.microsoft.com/office/powerpoint/2010/main" val="1698199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a:t>
            </a:r>
            <a:endParaRPr lang="en-US" dirty="0"/>
          </a:p>
        </p:txBody>
      </p:sp>
      <p:sp>
        <p:nvSpPr>
          <p:cNvPr id="3" name="Content Placeholder 2"/>
          <p:cNvSpPr>
            <a:spLocks noGrp="1"/>
          </p:cNvSpPr>
          <p:nvPr>
            <p:ph idx="1"/>
          </p:nvPr>
        </p:nvSpPr>
        <p:spPr/>
        <p:txBody>
          <a:bodyPr/>
          <a:lstStyle/>
          <a:p>
            <a:pPr fontAlgn="base"/>
            <a:r>
              <a:rPr lang="en-US" sz="3200" dirty="0"/>
              <a:t>Create fragments for the major hubs.</a:t>
            </a:r>
          </a:p>
          <a:p>
            <a:pPr fontAlgn="base"/>
            <a:r>
              <a:rPr lang="en-US" sz="3200" dirty="0"/>
              <a:t>Create and initialize the navigation drawer.</a:t>
            </a:r>
          </a:p>
          <a:p>
            <a:pPr fontAlgn="base"/>
            <a:r>
              <a:rPr lang="en-US" sz="3200" dirty="0" smtClean="0"/>
              <a:t>Get </a:t>
            </a:r>
            <a:r>
              <a:rPr lang="en-US" sz="3200" dirty="0"/>
              <a:t>the </a:t>
            </a:r>
            <a:r>
              <a:rPr lang="en-US" sz="3200" dirty="0" err="1"/>
              <a:t>ListView</a:t>
            </a:r>
            <a:r>
              <a:rPr lang="en-US" sz="3200" dirty="0"/>
              <a:t> to respond to item clicks.</a:t>
            </a:r>
          </a:p>
          <a:p>
            <a:pPr fontAlgn="base"/>
            <a:r>
              <a:rPr lang="en-US" sz="3200" dirty="0" smtClean="0"/>
              <a:t>Add </a:t>
            </a:r>
            <a:r>
              <a:rPr lang="en-US" sz="3200" dirty="0"/>
              <a:t>an </a:t>
            </a:r>
            <a:r>
              <a:rPr lang="en-US" sz="3200" dirty="0" err="1"/>
              <a:t>ActionBarDrawerToggle</a:t>
            </a:r>
            <a:r>
              <a:rPr lang="en-US" sz="3200" dirty="0"/>
              <a:t>.</a:t>
            </a:r>
          </a:p>
          <a:p>
            <a:endParaRPr lang="en-US" dirty="0"/>
          </a:p>
        </p:txBody>
      </p:sp>
    </p:spTree>
    <p:extLst>
      <p:ext uri="{BB962C8B-B14F-4D97-AF65-F5344CB8AC3E}">
        <p14:creationId xmlns:p14="http://schemas.microsoft.com/office/powerpoint/2010/main" val="1152771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47750" y="1409780"/>
            <a:ext cx="9112250" cy="4527470"/>
          </a:xfrm>
          <a:prstGeom prst="rect">
            <a:avLst/>
          </a:prstGeom>
        </p:spPr>
      </p:pic>
      <p:sp>
        <p:nvSpPr>
          <p:cNvPr id="3" name="Rectangle 2"/>
          <p:cNvSpPr/>
          <p:nvPr/>
        </p:nvSpPr>
        <p:spPr>
          <a:xfrm>
            <a:off x="452331" y="548621"/>
            <a:ext cx="5885920" cy="584775"/>
          </a:xfrm>
          <a:prstGeom prst="rect">
            <a:avLst/>
          </a:prstGeom>
        </p:spPr>
        <p:txBody>
          <a:bodyPr wrap="square">
            <a:spAutoFit/>
          </a:bodyPr>
          <a:lstStyle/>
          <a:p>
            <a:pPr fontAlgn="base"/>
            <a:r>
              <a:rPr lang="en-US" sz="3200" b="1" dirty="0">
                <a:solidFill>
                  <a:srgbClr val="8E0012"/>
                </a:solidFill>
                <a:latin typeface="Arial" charset="0"/>
              </a:rPr>
              <a:t>Create </a:t>
            </a:r>
            <a:r>
              <a:rPr lang="en-US" sz="3200" b="1" dirty="0" err="1">
                <a:solidFill>
                  <a:srgbClr val="8E0012"/>
                </a:solidFill>
                <a:latin typeface="Arial" charset="0"/>
              </a:rPr>
              <a:t>TopFragment</a:t>
            </a:r>
            <a:endParaRPr lang="en-US" sz="3200" b="1" i="0" dirty="0">
              <a:solidFill>
                <a:srgbClr val="8E0012"/>
              </a:solidFill>
              <a:effectLst/>
              <a:latin typeface="Arial" charset="0"/>
            </a:endParaRPr>
          </a:p>
        </p:txBody>
      </p:sp>
    </p:spTree>
    <p:extLst>
      <p:ext uri="{BB962C8B-B14F-4D97-AF65-F5344CB8AC3E}">
        <p14:creationId xmlns:p14="http://schemas.microsoft.com/office/powerpoint/2010/main" val="783729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75360" y="844550"/>
            <a:ext cx="9144000" cy="9017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60" y="3163570"/>
            <a:ext cx="8115300" cy="2489200"/>
          </a:xfrm>
          <a:prstGeom prst="rect">
            <a:avLst/>
          </a:prstGeom>
        </p:spPr>
      </p:pic>
      <p:pic>
        <p:nvPicPr>
          <p:cNvPr id="4" name="Picture 3"/>
          <p:cNvPicPr>
            <a:picLocks noChangeAspect="1"/>
          </p:cNvPicPr>
          <p:nvPr/>
        </p:nvPicPr>
        <p:blipFill>
          <a:blip r:embed="rId5"/>
          <a:stretch>
            <a:fillRect/>
          </a:stretch>
        </p:blipFill>
        <p:spPr>
          <a:xfrm>
            <a:off x="8404860" y="2156460"/>
            <a:ext cx="3429000" cy="3086100"/>
          </a:xfrm>
          <a:prstGeom prst="rect">
            <a:avLst/>
          </a:prstGeom>
        </p:spPr>
      </p:pic>
    </p:spTree>
    <p:extLst>
      <p:ext uri="{BB962C8B-B14F-4D97-AF65-F5344CB8AC3E}">
        <p14:creationId xmlns:p14="http://schemas.microsoft.com/office/powerpoint/2010/main" val="18590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586990" y="2166620"/>
            <a:ext cx="7099300" cy="1143000"/>
          </a:xfrm>
          <a:prstGeom prst="rect">
            <a:avLst/>
          </a:prstGeom>
        </p:spPr>
      </p:pic>
      <p:sp>
        <p:nvSpPr>
          <p:cNvPr id="3" name="Rectangle 2"/>
          <p:cNvSpPr/>
          <p:nvPr/>
        </p:nvSpPr>
        <p:spPr>
          <a:xfrm>
            <a:off x="452331" y="548621"/>
            <a:ext cx="5885920" cy="584775"/>
          </a:xfrm>
          <a:prstGeom prst="rect">
            <a:avLst/>
          </a:prstGeom>
        </p:spPr>
        <p:txBody>
          <a:bodyPr wrap="square">
            <a:spAutoFit/>
          </a:bodyPr>
          <a:lstStyle/>
          <a:p>
            <a:pPr fontAlgn="base"/>
            <a:r>
              <a:rPr lang="en-US" sz="3200" b="1" dirty="0">
                <a:solidFill>
                  <a:srgbClr val="8E0012"/>
                </a:solidFill>
                <a:latin typeface="Arial" charset="0"/>
              </a:rPr>
              <a:t>Create </a:t>
            </a:r>
            <a:r>
              <a:rPr lang="en-US" sz="3200" b="1" dirty="0" err="1" smtClean="0">
                <a:solidFill>
                  <a:srgbClr val="8E0012"/>
                </a:solidFill>
                <a:latin typeface="Arial" charset="0"/>
              </a:rPr>
              <a:t>PizzaFragment</a:t>
            </a:r>
            <a:endParaRPr lang="en-US" sz="3200" b="1" i="0" dirty="0">
              <a:solidFill>
                <a:srgbClr val="8E0012"/>
              </a:solidFill>
              <a:effectLst/>
              <a:latin typeface="Arial" charset="0"/>
            </a:endParaRPr>
          </a:p>
        </p:txBody>
      </p:sp>
    </p:spTree>
    <p:extLst>
      <p:ext uri="{BB962C8B-B14F-4D97-AF65-F5344CB8AC3E}">
        <p14:creationId xmlns:p14="http://schemas.microsoft.com/office/powerpoint/2010/main" val="459900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66027" y="0"/>
            <a:ext cx="9859945" cy="6858000"/>
          </a:xfrm>
          <a:prstGeom prst="rect">
            <a:avLst/>
          </a:prstGeom>
        </p:spPr>
      </p:pic>
    </p:spTree>
    <p:extLst>
      <p:ext uri="{BB962C8B-B14F-4D97-AF65-F5344CB8AC3E}">
        <p14:creationId xmlns:p14="http://schemas.microsoft.com/office/powerpoint/2010/main" val="1566599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3568" y="480814"/>
            <a:ext cx="5707232" cy="584775"/>
          </a:xfrm>
          <a:prstGeom prst="rect">
            <a:avLst/>
          </a:prstGeom>
        </p:spPr>
        <p:txBody>
          <a:bodyPr wrap="square">
            <a:spAutoFit/>
          </a:bodyPr>
          <a:lstStyle/>
          <a:p>
            <a:pPr fontAlgn="base"/>
            <a:r>
              <a:rPr lang="en-US" sz="3200" b="1" dirty="0">
                <a:solidFill>
                  <a:srgbClr val="8E0012"/>
                </a:solidFill>
                <a:latin typeface="Arial" charset="0"/>
              </a:rPr>
              <a:t>Create </a:t>
            </a:r>
            <a:r>
              <a:rPr lang="en-US" sz="3200" b="1" dirty="0" err="1" smtClean="0">
                <a:solidFill>
                  <a:srgbClr val="8E0012"/>
                </a:solidFill>
                <a:latin typeface="Arial" charset="0"/>
              </a:rPr>
              <a:t>PastaFragment</a:t>
            </a:r>
            <a:endParaRPr lang="en-US" sz="3200" b="1" dirty="0">
              <a:solidFill>
                <a:srgbClr val="8E0012"/>
              </a:solidFill>
              <a:latin typeface="Arial" charset="0"/>
            </a:endParaRPr>
          </a:p>
        </p:txBody>
      </p:sp>
      <p:pic>
        <p:nvPicPr>
          <p:cNvPr id="3" name="Picture 2"/>
          <p:cNvPicPr>
            <a:picLocks noChangeAspect="1"/>
          </p:cNvPicPr>
          <p:nvPr/>
        </p:nvPicPr>
        <p:blipFill>
          <a:blip r:embed="rId3"/>
          <a:stretch>
            <a:fillRect/>
          </a:stretch>
        </p:blipFill>
        <p:spPr>
          <a:xfrm>
            <a:off x="1587500" y="2329180"/>
            <a:ext cx="8407400" cy="1143000"/>
          </a:xfrm>
          <a:prstGeom prst="rect">
            <a:avLst/>
          </a:prstGeom>
        </p:spPr>
      </p:pic>
    </p:spTree>
    <p:extLst>
      <p:ext uri="{BB962C8B-B14F-4D97-AF65-F5344CB8AC3E}">
        <p14:creationId xmlns:p14="http://schemas.microsoft.com/office/powerpoint/2010/main" val="2062689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18621" y="0"/>
            <a:ext cx="9954757" cy="6858000"/>
          </a:xfrm>
          <a:prstGeom prst="rect">
            <a:avLst/>
          </a:prstGeom>
        </p:spPr>
      </p:pic>
    </p:spTree>
    <p:extLst>
      <p:ext uri="{BB962C8B-B14F-4D97-AF65-F5344CB8AC3E}">
        <p14:creationId xmlns:p14="http://schemas.microsoft.com/office/powerpoint/2010/main" val="1037377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Chapter </a:t>
            </a:r>
            <a:r>
              <a:rPr lang="en-US" dirty="0" smtClean="0"/>
              <a:t>10 </a:t>
            </a:r>
            <a:r>
              <a:rPr lang="en-US" dirty="0" smtClean="0"/>
              <a:t>HFAD – </a:t>
            </a:r>
            <a:r>
              <a:rPr lang="en-US" dirty="0" smtClean="0"/>
              <a:t>Navigation </a:t>
            </a:r>
          </a:p>
          <a:p>
            <a:r>
              <a:rPr lang="en-US" dirty="0" smtClean="0"/>
              <a:t>Assignment  - Daily horoscope app using Fragments</a:t>
            </a:r>
            <a:endParaRPr lang="en-US" dirty="0" smtClean="0"/>
          </a:p>
          <a:p>
            <a:endParaRPr lang="en-US" dirty="0"/>
          </a:p>
          <a:p>
            <a:endParaRPr lang="en-US" dirty="0" smtClean="0"/>
          </a:p>
        </p:txBody>
      </p:sp>
    </p:spTree>
    <p:extLst>
      <p:ext uri="{BB962C8B-B14F-4D97-AF65-F5344CB8AC3E}">
        <p14:creationId xmlns:p14="http://schemas.microsoft.com/office/powerpoint/2010/main" val="1880517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3568" y="480814"/>
            <a:ext cx="5707232" cy="584775"/>
          </a:xfrm>
          <a:prstGeom prst="rect">
            <a:avLst/>
          </a:prstGeom>
        </p:spPr>
        <p:txBody>
          <a:bodyPr wrap="square">
            <a:spAutoFit/>
          </a:bodyPr>
          <a:lstStyle/>
          <a:p>
            <a:pPr fontAlgn="base"/>
            <a:r>
              <a:rPr lang="en-US" sz="3200" b="1" dirty="0">
                <a:solidFill>
                  <a:srgbClr val="8E0012"/>
                </a:solidFill>
                <a:latin typeface="Arial" charset="0"/>
              </a:rPr>
              <a:t>Create </a:t>
            </a:r>
            <a:r>
              <a:rPr lang="en-US" sz="3200" b="1" dirty="0" err="1" smtClean="0">
                <a:solidFill>
                  <a:srgbClr val="8E0012"/>
                </a:solidFill>
                <a:latin typeface="Arial" charset="0"/>
              </a:rPr>
              <a:t>StoresFragment</a:t>
            </a:r>
            <a:endParaRPr lang="en-US" sz="3200" b="1" dirty="0">
              <a:solidFill>
                <a:srgbClr val="8E0012"/>
              </a:solidFill>
              <a:latin typeface="Arial" charset="0"/>
            </a:endParaRPr>
          </a:p>
        </p:txBody>
      </p:sp>
      <p:pic>
        <p:nvPicPr>
          <p:cNvPr id="4" name="Picture 3"/>
          <p:cNvPicPr>
            <a:picLocks noChangeAspect="1"/>
          </p:cNvPicPr>
          <p:nvPr/>
        </p:nvPicPr>
        <p:blipFill>
          <a:blip r:embed="rId3"/>
          <a:stretch>
            <a:fillRect/>
          </a:stretch>
        </p:blipFill>
        <p:spPr>
          <a:xfrm>
            <a:off x="1205230" y="2349500"/>
            <a:ext cx="9525706" cy="1490980"/>
          </a:xfrm>
          <a:prstGeom prst="rect">
            <a:avLst/>
          </a:prstGeom>
        </p:spPr>
      </p:pic>
    </p:spTree>
    <p:extLst>
      <p:ext uri="{BB962C8B-B14F-4D97-AF65-F5344CB8AC3E}">
        <p14:creationId xmlns:p14="http://schemas.microsoft.com/office/powerpoint/2010/main" val="1066034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54206" y="0"/>
            <a:ext cx="9883588" cy="6858000"/>
          </a:xfrm>
          <a:prstGeom prst="rect">
            <a:avLst/>
          </a:prstGeom>
        </p:spPr>
      </p:pic>
    </p:spTree>
    <p:extLst>
      <p:ext uri="{BB962C8B-B14F-4D97-AF65-F5344CB8AC3E}">
        <p14:creationId xmlns:p14="http://schemas.microsoft.com/office/powerpoint/2010/main" val="885539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865120" y="726440"/>
            <a:ext cx="9144000" cy="5892800"/>
          </a:xfrm>
          <a:prstGeom prst="rect">
            <a:avLst/>
          </a:prstGeom>
        </p:spPr>
      </p:pic>
      <p:sp>
        <p:nvSpPr>
          <p:cNvPr id="3" name="Rectangle 2"/>
          <p:cNvSpPr/>
          <p:nvPr/>
        </p:nvSpPr>
        <p:spPr>
          <a:xfrm>
            <a:off x="693568" y="480814"/>
            <a:ext cx="5707232" cy="584775"/>
          </a:xfrm>
          <a:prstGeom prst="rect">
            <a:avLst/>
          </a:prstGeom>
        </p:spPr>
        <p:txBody>
          <a:bodyPr wrap="square">
            <a:spAutoFit/>
          </a:bodyPr>
          <a:lstStyle/>
          <a:p>
            <a:pPr fontAlgn="base"/>
            <a:r>
              <a:rPr lang="en-US" sz="3200" b="1" dirty="0" smtClean="0">
                <a:solidFill>
                  <a:srgbClr val="8E0012"/>
                </a:solidFill>
                <a:latin typeface="Arial" charset="0"/>
              </a:rPr>
              <a:t>Add a </a:t>
            </a:r>
            <a:r>
              <a:rPr lang="en-US" sz="3200" b="1" dirty="0" err="1" smtClean="0">
                <a:solidFill>
                  <a:srgbClr val="8E0012"/>
                </a:solidFill>
                <a:latin typeface="Arial" charset="0"/>
              </a:rPr>
              <a:t>DrawerLayout</a:t>
            </a:r>
            <a:endParaRPr lang="en-US" sz="3200" b="1" dirty="0">
              <a:solidFill>
                <a:srgbClr val="8E0012"/>
              </a:solidFill>
              <a:latin typeface="Arial" charset="0"/>
            </a:endParaRPr>
          </a:p>
        </p:txBody>
      </p:sp>
    </p:spTree>
    <p:extLst>
      <p:ext uri="{BB962C8B-B14F-4D97-AF65-F5344CB8AC3E}">
        <p14:creationId xmlns:p14="http://schemas.microsoft.com/office/powerpoint/2010/main" val="607969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431116" y="0"/>
            <a:ext cx="3329768" cy="6858000"/>
          </a:xfrm>
          <a:prstGeom prst="rect">
            <a:avLst/>
          </a:prstGeom>
        </p:spPr>
      </p:pic>
    </p:spTree>
    <p:extLst>
      <p:ext uri="{BB962C8B-B14F-4D97-AF65-F5344CB8AC3E}">
        <p14:creationId xmlns:p14="http://schemas.microsoft.com/office/powerpoint/2010/main" val="476276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98500" y="114300"/>
            <a:ext cx="10795000" cy="6629400"/>
          </a:xfrm>
          <a:prstGeom prst="rect">
            <a:avLst/>
          </a:prstGeom>
        </p:spPr>
      </p:pic>
    </p:spTree>
    <p:extLst>
      <p:ext uri="{BB962C8B-B14F-4D97-AF65-F5344CB8AC3E}">
        <p14:creationId xmlns:p14="http://schemas.microsoft.com/office/powerpoint/2010/main" val="34648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39850" y="1885950"/>
            <a:ext cx="9512300" cy="3086100"/>
          </a:xfrm>
          <a:prstGeom prst="rect">
            <a:avLst/>
          </a:prstGeom>
        </p:spPr>
      </p:pic>
    </p:spTree>
    <p:extLst>
      <p:ext uri="{BB962C8B-B14F-4D97-AF65-F5344CB8AC3E}">
        <p14:creationId xmlns:p14="http://schemas.microsoft.com/office/powerpoint/2010/main" val="304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33450" y="292100"/>
            <a:ext cx="10325100" cy="6273800"/>
          </a:xfrm>
          <a:prstGeom prst="rect">
            <a:avLst/>
          </a:prstGeom>
        </p:spPr>
      </p:pic>
    </p:spTree>
    <p:extLst>
      <p:ext uri="{BB962C8B-B14F-4D97-AF65-F5344CB8AC3E}">
        <p14:creationId xmlns:p14="http://schemas.microsoft.com/office/powerpoint/2010/main" val="1772451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97645" y="0"/>
            <a:ext cx="9596710" cy="6858000"/>
          </a:xfrm>
          <a:prstGeom prst="rect">
            <a:avLst/>
          </a:prstGeom>
        </p:spPr>
      </p:pic>
    </p:spTree>
    <p:extLst>
      <p:ext uri="{BB962C8B-B14F-4D97-AF65-F5344CB8AC3E}">
        <p14:creationId xmlns:p14="http://schemas.microsoft.com/office/powerpoint/2010/main" val="1845230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onItemClick</a:t>
            </a:r>
            <a:r>
              <a:rPr lang="en-US" dirty="0" smtClean="0"/>
              <a:t>()</a:t>
            </a:r>
            <a:endParaRPr lang="en-US" dirty="0"/>
          </a:p>
        </p:txBody>
      </p:sp>
      <p:sp>
        <p:nvSpPr>
          <p:cNvPr id="3" name="Content Placeholder 2"/>
          <p:cNvSpPr>
            <a:spLocks noGrp="1"/>
          </p:cNvSpPr>
          <p:nvPr>
            <p:ph idx="1"/>
          </p:nvPr>
        </p:nvSpPr>
        <p:spPr/>
        <p:txBody>
          <a:bodyPr/>
          <a:lstStyle/>
          <a:p>
            <a:pPr fontAlgn="base"/>
            <a:r>
              <a:rPr lang="en-US" sz="3600" dirty="0"/>
              <a:t>The method should do three things:</a:t>
            </a:r>
          </a:p>
          <a:p>
            <a:pPr lvl="1" fontAlgn="base"/>
            <a:r>
              <a:rPr lang="en-US" sz="3200" dirty="0"/>
              <a:t>Switch the fragment in the frame layout.</a:t>
            </a:r>
          </a:p>
          <a:p>
            <a:pPr lvl="1" fontAlgn="base"/>
            <a:r>
              <a:rPr lang="en-US" sz="3200" dirty="0"/>
              <a:t>Change the title in the action bar to reflect the layout.</a:t>
            </a:r>
          </a:p>
          <a:p>
            <a:pPr lvl="1" fontAlgn="base"/>
            <a:r>
              <a:rPr lang="en-US" sz="3200" dirty="0"/>
              <a:t>Close the navigation drawer.</a:t>
            </a:r>
          </a:p>
          <a:p>
            <a:endParaRPr lang="en-US" dirty="0"/>
          </a:p>
        </p:txBody>
      </p:sp>
    </p:spTree>
    <p:extLst>
      <p:ext uri="{BB962C8B-B14F-4D97-AF65-F5344CB8AC3E}">
        <p14:creationId xmlns:p14="http://schemas.microsoft.com/office/powerpoint/2010/main" val="1015333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7351504" cy="6858000"/>
          </a:xfrm>
          <a:prstGeom prst="rect">
            <a:avLst/>
          </a:prstGeom>
        </p:spPr>
      </p:pic>
      <p:pic>
        <p:nvPicPr>
          <p:cNvPr id="3" name="Picture 2"/>
          <p:cNvPicPr>
            <a:picLocks noChangeAspect="1"/>
          </p:cNvPicPr>
          <p:nvPr/>
        </p:nvPicPr>
        <p:blipFill>
          <a:blip r:embed="rId4"/>
          <a:stretch>
            <a:fillRect/>
          </a:stretch>
        </p:blipFill>
        <p:spPr>
          <a:xfrm>
            <a:off x="8188960" y="355600"/>
            <a:ext cx="3251200" cy="3073400"/>
          </a:xfrm>
          <a:prstGeom prst="rect">
            <a:avLst/>
          </a:prstGeom>
        </p:spPr>
      </p:pic>
    </p:spTree>
    <p:extLst>
      <p:ext uri="{BB962C8B-B14F-4D97-AF65-F5344CB8AC3E}">
        <p14:creationId xmlns:p14="http://schemas.microsoft.com/office/powerpoint/2010/main" val="98193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Horoscope App</a:t>
            </a:r>
            <a:endParaRPr lang="en-US" dirty="0"/>
          </a:p>
        </p:txBody>
      </p:sp>
      <p:sp>
        <p:nvSpPr>
          <p:cNvPr id="4" name="Content Placeholder 3"/>
          <p:cNvSpPr>
            <a:spLocks noGrp="1"/>
          </p:cNvSpPr>
          <p:nvPr>
            <p:ph idx="1"/>
          </p:nvPr>
        </p:nvSpPr>
        <p:spPr/>
        <p:txBody>
          <a:bodyPr/>
          <a:lstStyle/>
          <a:p>
            <a:pPr>
              <a:lnSpc>
                <a:spcPct val="100000"/>
              </a:lnSpc>
              <a:spcBef>
                <a:spcPts val="0"/>
              </a:spcBef>
              <a:buClrTx/>
              <a:buSzTx/>
            </a:pPr>
            <a:r>
              <a:rPr lang="en-US" sz="3200" dirty="0" smtClean="0"/>
              <a:t>3 Features</a:t>
            </a:r>
          </a:p>
          <a:p>
            <a:pPr lvl="1">
              <a:lnSpc>
                <a:spcPct val="100000"/>
              </a:lnSpc>
              <a:spcBef>
                <a:spcPts val="0"/>
              </a:spcBef>
              <a:buClrTx/>
              <a:buSzTx/>
            </a:pPr>
            <a:r>
              <a:rPr lang="en-US" sz="2800" dirty="0"/>
              <a:t>Display each star </a:t>
            </a:r>
            <a:r>
              <a:rPr lang="en-US" sz="2800" dirty="0" smtClean="0"/>
              <a:t>sign</a:t>
            </a:r>
          </a:p>
          <a:p>
            <a:pPr lvl="1">
              <a:lnSpc>
                <a:spcPct val="100000"/>
              </a:lnSpc>
              <a:spcBef>
                <a:spcPts val="0"/>
              </a:spcBef>
              <a:buClrTx/>
              <a:buSzTx/>
            </a:pPr>
            <a:r>
              <a:rPr lang="en-US" sz="2800" dirty="0" smtClean="0"/>
              <a:t>Display </a:t>
            </a:r>
            <a:r>
              <a:rPr lang="en-US" sz="2800" dirty="0"/>
              <a:t>information about each star </a:t>
            </a:r>
            <a:r>
              <a:rPr lang="en-US" sz="2800" dirty="0" smtClean="0"/>
              <a:t>sign</a:t>
            </a:r>
          </a:p>
          <a:p>
            <a:pPr lvl="1">
              <a:lnSpc>
                <a:spcPct val="100000"/>
              </a:lnSpc>
              <a:spcBef>
                <a:spcPts val="0"/>
              </a:spcBef>
              <a:buClrTx/>
              <a:buSzTx/>
            </a:pPr>
            <a:r>
              <a:rPr lang="en-US" sz="2800" dirty="0" smtClean="0"/>
              <a:t>Display </a:t>
            </a:r>
            <a:r>
              <a:rPr lang="en-US" sz="2800" dirty="0"/>
              <a:t>horoscope for star </a:t>
            </a:r>
            <a:r>
              <a:rPr lang="en-US" sz="2800" dirty="0" smtClean="0"/>
              <a:t>sign in fragment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503078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085731" y="0"/>
            <a:ext cx="8020538" cy="6858000"/>
          </a:xfrm>
          <a:prstGeom prst="rect">
            <a:avLst/>
          </a:prstGeom>
        </p:spPr>
      </p:pic>
    </p:spTree>
    <p:extLst>
      <p:ext uri="{BB962C8B-B14F-4D97-AF65-F5344CB8AC3E}">
        <p14:creationId xmlns:p14="http://schemas.microsoft.com/office/powerpoint/2010/main" val="2136546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784961" y="0"/>
            <a:ext cx="6622078" cy="6858000"/>
          </a:xfrm>
          <a:prstGeom prst="rect">
            <a:avLst/>
          </a:prstGeom>
        </p:spPr>
      </p:pic>
    </p:spTree>
    <p:extLst>
      <p:ext uri="{BB962C8B-B14F-4D97-AF65-F5344CB8AC3E}">
        <p14:creationId xmlns:p14="http://schemas.microsoft.com/office/powerpoint/2010/main" val="85975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6687903" cy="6858000"/>
          </a:xfrm>
          <a:prstGeom prst="rect">
            <a:avLst/>
          </a:prstGeom>
        </p:spPr>
      </p:pic>
      <p:pic>
        <p:nvPicPr>
          <p:cNvPr id="3" name="Picture 2"/>
          <p:cNvPicPr>
            <a:picLocks noChangeAspect="1"/>
          </p:cNvPicPr>
          <p:nvPr/>
        </p:nvPicPr>
        <p:blipFill>
          <a:blip r:embed="rId3"/>
          <a:stretch>
            <a:fillRect/>
          </a:stretch>
        </p:blipFill>
        <p:spPr>
          <a:xfrm>
            <a:off x="6322336" y="-45720"/>
            <a:ext cx="6090367" cy="6858000"/>
          </a:xfrm>
          <a:prstGeom prst="rect">
            <a:avLst/>
          </a:prstGeom>
        </p:spPr>
      </p:pic>
    </p:spTree>
    <p:extLst>
      <p:ext uri="{BB962C8B-B14F-4D97-AF65-F5344CB8AC3E}">
        <p14:creationId xmlns:p14="http://schemas.microsoft.com/office/powerpoint/2010/main" val="1613416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0" y="425450"/>
            <a:ext cx="11277600" cy="6007100"/>
          </a:xfrm>
          <a:prstGeom prst="rect">
            <a:avLst/>
          </a:prstGeom>
        </p:spPr>
      </p:pic>
    </p:spTree>
    <p:extLst>
      <p:ext uri="{BB962C8B-B14F-4D97-AF65-F5344CB8AC3E}">
        <p14:creationId xmlns:p14="http://schemas.microsoft.com/office/powerpoint/2010/main" val="422096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63600" y="1573716"/>
            <a:ext cx="10464800" cy="3086100"/>
          </a:xfrm>
          <a:prstGeom prst="rect">
            <a:avLst/>
          </a:prstGeom>
        </p:spPr>
      </p:pic>
    </p:spTree>
    <p:extLst>
      <p:ext uri="{BB962C8B-B14F-4D97-AF65-F5344CB8AC3E}">
        <p14:creationId xmlns:p14="http://schemas.microsoft.com/office/powerpoint/2010/main" val="290633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59317" y="272276"/>
            <a:ext cx="9956800" cy="5867400"/>
          </a:xfrm>
          <a:prstGeom prst="rect">
            <a:avLst/>
          </a:prstGeom>
        </p:spPr>
      </p:pic>
      <p:pic>
        <p:nvPicPr>
          <p:cNvPr id="3" name="Picture 2"/>
          <p:cNvPicPr>
            <a:picLocks noChangeAspect="1"/>
          </p:cNvPicPr>
          <p:nvPr/>
        </p:nvPicPr>
        <p:blipFill>
          <a:blip r:embed="rId4"/>
          <a:stretch>
            <a:fillRect/>
          </a:stretch>
        </p:blipFill>
        <p:spPr>
          <a:xfrm>
            <a:off x="8696867" y="3580936"/>
            <a:ext cx="3238500" cy="3086100"/>
          </a:xfrm>
          <a:prstGeom prst="rect">
            <a:avLst/>
          </a:prstGeom>
        </p:spPr>
      </p:pic>
    </p:spTree>
    <p:extLst>
      <p:ext uri="{BB962C8B-B14F-4D97-AF65-F5344CB8AC3E}">
        <p14:creationId xmlns:p14="http://schemas.microsoft.com/office/powerpoint/2010/main" val="1303908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36961" y="2484553"/>
            <a:ext cx="10492678" cy="1370063"/>
          </a:xfrm>
          <a:prstGeom prst="rect">
            <a:avLst/>
          </a:prstGeom>
        </p:spPr>
      </p:pic>
    </p:spTree>
    <p:extLst>
      <p:ext uri="{BB962C8B-B14F-4D97-AF65-F5344CB8AC3E}">
        <p14:creationId xmlns:p14="http://schemas.microsoft.com/office/powerpoint/2010/main" val="187023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52087" y="3086100"/>
            <a:ext cx="8928100" cy="2959100"/>
          </a:xfrm>
          <a:prstGeom prst="rect">
            <a:avLst/>
          </a:prstGeom>
        </p:spPr>
      </p:pic>
      <p:pic>
        <p:nvPicPr>
          <p:cNvPr id="3" name="Picture 2"/>
          <p:cNvPicPr>
            <a:picLocks noChangeAspect="1"/>
          </p:cNvPicPr>
          <p:nvPr/>
        </p:nvPicPr>
        <p:blipFill>
          <a:blip r:embed="rId4"/>
          <a:stretch>
            <a:fillRect/>
          </a:stretch>
        </p:blipFill>
        <p:spPr>
          <a:xfrm>
            <a:off x="8940800" y="0"/>
            <a:ext cx="3251200" cy="3086100"/>
          </a:xfrm>
          <a:prstGeom prst="rect">
            <a:avLst/>
          </a:prstGeom>
        </p:spPr>
      </p:pic>
    </p:spTree>
    <p:extLst>
      <p:ext uri="{BB962C8B-B14F-4D97-AF65-F5344CB8AC3E}">
        <p14:creationId xmlns:p14="http://schemas.microsoft.com/office/powerpoint/2010/main" val="33241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57146" y="1570773"/>
            <a:ext cx="9588500" cy="3225800"/>
          </a:xfrm>
          <a:prstGeom prst="rect">
            <a:avLst/>
          </a:prstGeom>
        </p:spPr>
      </p:pic>
    </p:spTree>
    <p:extLst>
      <p:ext uri="{BB962C8B-B14F-4D97-AF65-F5344CB8AC3E}">
        <p14:creationId xmlns:p14="http://schemas.microsoft.com/office/powerpoint/2010/main" val="1236862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929065" y="0"/>
            <a:ext cx="6333869" cy="6858000"/>
          </a:xfrm>
          <a:prstGeom prst="rect">
            <a:avLst/>
          </a:prstGeom>
        </p:spPr>
      </p:pic>
    </p:spTree>
    <p:extLst>
      <p:ext uri="{BB962C8B-B14F-4D97-AF65-F5344CB8AC3E}">
        <p14:creationId xmlns:p14="http://schemas.microsoft.com/office/powerpoint/2010/main" val="307695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880" y="503853"/>
            <a:ext cx="3136900" cy="5556250"/>
          </a:xfrm>
          <a:prstGeom prst="rect">
            <a:avLst/>
          </a:prstGeom>
        </p:spPr>
      </p:pic>
      <p:pic>
        <p:nvPicPr>
          <p:cNvPr id="7" name="Picture 6"/>
          <p:cNvPicPr>
            <a:picLocks noChangeAspect="1"/>
          </p:cNvPicPr>
          <p:nvPr/>
        </p:nvPicPr>
        <p:blipFill>
          <a:blip r:embed="rId4"/>
          <a:stretch>
            <a:fillRect/>
          </a:stretch>
        </p:blipFill>
        <p:spPr>
          <a:xfrm>
            <a:off x="6578164" y="503853"/>
            <a:ext cx="3131881" cy="5547360"/>
          </a:xfrm>
          <a:prstGeom prst="rect">
            <a:avLst/>
          </a:prstGeom>
        </p:spPr>
      </p:pic>
    </p:spTree>
    <p:extLst>
      <p:ext uri="{BB962C8B-B14F-4D97-AF65-F5344CB8AC3E}">
        <p14:creationId xmlns:p14="http://schemas.microsoft.com/office/powerpoint/2010/main" val="1752170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837414" y="981617"/>
            <a:ext cx="3848100" cy="3378200"/>
          </a:xfrm>
          <a:prstGeom prst="rect">
            <a:avLst/>
          </a:prstGeom>
        </p:spPr>
      </p:pic>
    </p:spTree>
    <p:extLst>
      <p:ext uri="{BB962C8B-B14F-4D97-AF65-F5344CB8AC3E}">
        <p14:creationId xmlns:p14="http://schemas.microsoft.com/office/powerpoint/2010/main" val="304486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31749" y="2226370"/>
            <a:ext cx="11555451" cy="1289521"/>
          </a:xfrm>
          <a:prstGeom prst="rect">
            <a:avLst/>
          </a:prstGeom>
        </p:spPr>
      </p:pic>
    </p:spTree>
    <p:extLst>
      <p:ext uri="{BB962C8B-B14F-4D97-AF65-F5344CB8AC3E}">
        <p14:creationId xmlns:p14="http://schemas.microsoft.com/office/powerpoint/2010/main" val="59024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35569" y="3102672"/>
            <a:ext cx="10248900" cy="2882900"/>
          </a:xfrm>
          <a:prstGeom prst="rect">
            <a:avLst/>
          </a:prstGeom>
        </p:spPr>
      </p:pic>
      <p:pic>
        <p:nvPicPr>
          <p:cNvPr id="3" name="Picture 2"/>
          <p:cNvPicPr>
            <a:picLocks noChangeAspect="1"/>
          </p:cNvPicPr>
          <p:nvPr/>
        </p:nvPicPr>
        <p:blipFill>
          <a:blip r:embed="rId4"/>
          <a:stretch>
            <a:fillRect/>
          </a:stretch>
        </p:blipFill>
        <p:spPr>
          <a:xfrm>
            <a:off x="8468887" y="16572"/>
            <a:ext cx="3238500" cy="3086100"/>
          </a:xfrm>
          <a:prstGeom prst="rect">
            <a:avLst/>
          </a:prstGeom>
        </p:spPr>
      </p:pic>
    </p:spTree>
    <p:extLst>
      <p:ext uri="{BB962C8B-B14F-4D97-AF65-F5344CB8AC3E}">
        <p14:creationId xmlns:p14="http://schemas.microsoft.com/office/powerpoint/2010/main" val="2033297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74800" y="2133600"/>
            <a:ext cx="9042400" cy="2590800"/>
          </a:xfrm>
          <a:prstGeom prst="rect">
            <a:avLst/>
          </a:prstGeom>
        </p:spPr>
      </p:pic>
    </p:spTree>
    <p:extLst>
      <p:ext uri="{BB962C8B-B14F-4D97-AF65-F5344CB8AC3E}">
        <p14:creationId xmlns:p14="http://schemas.microsoft.com/office/powerpoint/2010/main" val="72553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60812" y="4038135"/>
            <a:ext cx="10401300" cy="2171700"/>
          </a:xfrm>
          <a:prstGeom prst="rect">
            <a:avLst/>
          </a:prstGeom>
        </p:spPr>
      </p:pic>
      <p:pic>
        <p:nvPicPr>
          <p:cNvPr id="3" name="Picture 2"/>
          <p:cNvPicPr>
            <a:picLocks noChangeAspect="1"/>
          </p:cNvPicPr>
          <p:nvPr/>
        </p:nvPicPr>
        <p:blipFill>
          <a:blip r:embed="rId4"/>
          <a:stretch>
            <a:fillRect/>
          </a:stretch>
        </p:blipFill>
        <p:spPr>
          <a:xfrm>
            <a:off x="8023147" y="515589"/>
            <a:ext cx="3251200" cy="3098800"/>
          </a:xfrm>
          <a:prstGeom prst="rect">
            <a:avLst/>
          </a:prstGeom>
        </p:spPr>
      </p:pic>
    </p:spTree>
    <p:extLst>
      <p:ext uri="{BB962C8B-B14F-4D97-AF65-F5344CB8AC3E}">
        <p14:creationId xmlns:p14="http://schemas.microsoft.com/office/powerpoint/2010/main" val="720312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023147" y="515589"/>
            <a:ext cx="3251200" cy="3098800"/>
          </a:xfrm>
          <a:prstGeom prst="rect">
            <a:avLst/>
          </a:prstGeom>
        </p:spPr>
      </p:pic>
      <p:pic>
        <p:nvPicPr>
          <p:cNvPr id="4" name="Picture 3"/>
          <p:cNvPicPr>
            <a:picLocks noChangeAspect="1"/>
          </p:cNvPicPr>
          <p:nvPr/>
        </p:nvPicPr>
        <p:blipFill>
          <a:blip r:embed="rId4"/>
          <a:stretch>
            <a:fillRect/>
          </a:stretch>
        </p:blipFill>
        <p:spPr>
          <a:xfrm>
            <a:off x="1129835" y="3897506"/>
            <a:ext cx="9664700" cy="1917700"/>
          </a:xfrm>
          <a:prstGeom prst="rect">
            <a:avLst/>
          </a:prstGeom>
        </p:spPr>
      </p:pic>
    </p:spTree>
    <p:extLst>
      <p:ext uri="{BB962C8B-B14F-4D97-AF65-F5344CB8AC3E}">
        <p14:creationId xmlns:p14="http://schemas.microsoft.com/office/powerpoint/2010/main" val="1308446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893088" y="0"/>
            <a:ext cx="6405824" cy="6858000"/>
          </a:xfrm>
          <a:prstGeom prst="rect">
            <a:avLst/>
          </a:prstGeom>
        </p:spPr>
      </p:pic>
    </p:spTree>
    <p:extLst>
      <p:ext uri="{BB962C8B-B14F-4D97-AF65-F5344CB8AC3E}">
        <p14:creationId xmlns:p14="http://schemas.microsoft.com/office/powerpoint/2010/main" val="93029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39577" y="0"/>
            <a:ext cx="9112845" cy="6858000"/>
          </a:xfrm>
          <a:prstGeom prst="rect">
            <a:avLst/>
          </a:prstGeom>
        </p:spPr>
      </p:pic>
    </p:spTree>
    <p:extLst>
      <p:ext uri="{BB962C8B-B14F-4D97-AF65-F5344CB8AC3E}">
        <p14:creationId xmlns:p14="http://schemas.microsoft.com/office/powerpoint/2010/main" val="1837350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54461" y="1534531"/>
            <a:ext cx="8713830" cy="3015166"/>
          </a:xfrm>
          <a:prstGeom prst="rect">
            <a:avLst/>
          </a:prstGeom>
        </p:spPr>
      </p:pic>
    </p:spTree>
    <p:extLst>
      <p:ext uri="{BB962C8B-B14F-4D97-AF65-F5344CB8AC3E}">
        <p14:creationId xmlns:p14="http://schemas.microsoft.com/office/powerpoint/2010/main" val="169027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292350" y="2279650"/>
            <a:ext cx="7607300" cy="2298700"/>
          </a:xfrm>
          <a:prstGeom prst="rect">
            <a:avLst/>
          </a:prstGeom>
        </p:spPr>
      </p:pic>
    </p:spTree>
    <p:extLst>
      <p:ext uri="{BB962C8B-B14F-4D97-AF65-F5344CB8AC3E}">
        <p14:creationId xmlns:p14="http://schemas.microsoft.com/office/powerpoint/2010/main" val="1537032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a:t>
            </a:r>
            <a:endParaRPr lang="en-US" dirty="0"/>
          </a:p>
        </p:txBody>
      </p:sp>
      <p:sp>
        <p:nvSpPr>
          <p:cNvPr id="5" name="Rectangle 4"/>
          <p:cNvSpPr/>
          <p:nvPr/>
        </p:nvSpPr>
        <p:spPr>
          <a:xfrm>
            <a:off x="142240" y="1910080"/>
            <a:ext cx="12192000" cy="3108543"/>
          </a:xfrm>
          <a:prstGeom prst="rect">
            <a:avLst/>
          </a:prstGeom>
        </p:spPr>
        <p:txBody>
          <a:bodyPr wrap="square">
            <a:spAutoFit/>
          </a:bodyPr>
          <a:lstStyle/>
          <a:p>
            <a:r>
              <a:rPr lang="en-US" sz="1600" dirty="0"/>
              <a:t>name: "Aries", description: "Courageous and </a:t>
            </a:r>
            <a:r>
              <a:rPr lang="en-US" sz="1600" dirty="0" err="1"/>
              <a:t>Energetic.",symbol</a:t>
            </a:r>
            <a:r>
              <a:rPr lang="en-US" sz="1600" dirty="0"/>
              <a:t>: "Ram", month: "</a:t>
            </a:r>
            <a:r>
              <a:rPr lang="en-US" sz="1600" dirty="0" smtClean="0"/>
              <a:t>April”</a:t>
            </a:r>
          </a:p>
          <a:p>
            <a:r>
              <a:rPr lang="en-US" sz="1600" dirty="0" smtClean="0"/>
              <a:t>name</a:t>
            </a:r>
            <a:r>
              <a:rPr lang="en-US" sz="1600" dirty="0"/>
              <a:t>: "</a:t>
            </a:r>
            <a:r>
              <a:rPr lang="en-US" sz="1600" dirty="0" err="1"/>
              <a:t>Taurus",description</a:t>
            </a:r>
            <a:r>
              <a:rPr lang="en-US" sz="1600" dirty="0"/>
              <a:t>: "Known for being reliable, practical, ambitious and sensual.", symbol: "Bull", month: "</a:t>
            </a:r>
            <a:r>
              <a:rPr lang="en-US" sz="1600" dirty="0" smtClean="0"/>
              <a:t>May”</a:t>
            </a:r>
          </a:p>
          <a:p>
            <a:r>
              <a:rPr lang="en-US" sz="1600" dirty="0" smtClean="0"/>
              <a:t>name</a:t>
            </a:r>
            <a:r>
              <a:rPr lang="en-US" sz="1600" dirty="0"/>
              <a:t>: "</a:t>
            </a:r>
            <a:r>
              <a:rPr lang="en-US" sz="1600" dirty="0" err="1"/>
              <a:t>Gemini",description</a:t>
            </a:r>
            <a:r>
              <a:rPr lang="en-US" sz="1600" dirty="0"/>
              <a:t>: "Gemini-born are clever and intellectual.", symbol: "Twins", month: "</a:t>
            </a:r>
            <a:r>
              <a:rPr lang="en-US" sz="1600" dirty="0" smtClean="0"/>
              <a:t>June”</a:t>
            </a:r>
          </a:p>
          <a:p>
            <a:r>
              <a:rPr lang="en-US" sz="1600" dirty="0" smtClean="0"/>
              <a:t>name</a:t>
            </a:r>
            <a:r>
              <a:rPr lang="en-US" sz="1600" dirty="0"/>
              <a:t>: "</a:t>
            </a:r>
            <a:r>
              <a:rPr lang="en-US" sz="1600" dirty="0" err="1"/>
              <a:t>Cancer",description</a:t>
            </a:r>
            <a:r>
              <a:rPr lang="en-US" sz="1600" dirty="0"/>
              <a:t>: "Tenacious, loyal and sympathetic.", symbol: "Crab", month: "</a:t>
            </a:r>
            <a:r>
              <a:rPr lang="en-US" sz="1600" dirty="0" smtClean="0"/>
              <a:t>July”</a:t>
            </a:r>
          </a:p>
          <a:p>
            <a:r>
              <a:rPr lang="en-US" sz="1600" dirty="0" smtClean="0"/>
              <a:t>name</a:t>
            </a:r>
            <a:r>
              <a:rPr lang="en-US" sz="1600" dirty="0"/>
              <a:t>: "</a:t>
            </a:r>
            <a:r>
              <a:rPr lang="en-US" sz="1600" dirty="0" err="1"/>
              <a:t>Leo",description</a:t>
            </a:r>
            <a:r>
              <a:rPr lang="en-US" sz="1600" dirty="0"/>
              <a:t>: "Warm, action-oriented and driven by the desire to be loved and admired.", symbol: "Lion", month: "</a:t>
            </a:r>
            <a:r>
              <a:rPr lang="en-US" sz="1600" dirty="0" smtClean="0"/>
              <a:t>August”</a:t>
            </a:r>
          </a:p>
          <a:p>
            <a:r>
              <a:rPr lang="en-US" sz="1600" dirty="0" smtClean="0"/>
              <a:t>name</a:t>
            </a:r>
            <a:r>
              <a:rPr lang="en-US" sz="1600" dirty="0"/>
              <a:t>: "</a:t>
            </a:r>
            <a:r>
              <a:rPr lang="en-US" sz="1600" dirty="0" err="1"/>
              <a:t>Virgo",description</a:t>
            </a:r>
            <a:r>
              <a:rPr lang="en-US" sz="1600" dirty="0"/>
              <a:t>: "Methodical, meticulous, analytical and mentally astute.", symbol: "Virgin", month: "</a:t>
            </a:r>
            <a:r>
              <a:rPr lang="en-US" sz="1600" dirty="0" smtClean="0"/>
              <a:t>September”</a:t>
            </a:r>
          </a:p>
          <a:p>
            <a:r>
              <a:rPr lang="en-US" sz="1600" dirty="0" smtClean="0"/>
              <a:t>name</a:t>
            </a:r>
            <a:r>
              <a:rPr lang="en-US" sz="1600" dirty="0"/>
              <a:t>: "</a:t>
            </a:r>
            <a:r>
              <a:rPr lang="en-US" sz="1600" dirty="0" err="1"/>
              <a:t>Libra",description</a:t>
            </a:r>
            <a:r>
              <a:rPr lang="en-US" sz="1600" dirty="0"/>
              <a:t>: "Librans are famous for maintaining balance and harmony.", symbol: "</a:t>
            </a:r>
            <a:r>
              <a:rPr lang="en-US" sz="1600" dirty="0" err="1"/>
              <a:t>Scales",month</a:t>
            </a:r>
            <a:r>
              <a:rPr lang="en-US" sz="1600" dirty="0"/>
              <a:t>: "</a:t>
            </a:r>
            <a:r>
              <a:rPr lang="en-US" sz="1600" dirty="0" smtClean="0"/>
              <a:t>October”</a:t>
            </a:r>
          </a:p>
          <a:p>
            <a:r>
              <a:rPr lang="en-US" sz="1600" dirty="0" smtClean="0"/>
              <a:t>name</a:t>
            </a:r>
            <a:r>
              <a:rPr lang="en-US" sz="1600" dirty="0"/>
              <a:t>: "</a:t>
            </a:r>
            <a:r>
              <a:rPr lang="en-US" sz="1600" dirty="0" err="1"/>
              <a:t>Scorpio",description</a:t>
            </a:r>
            <a:r>
              <a:rPr lang="en-US" sz="1600" dirty="0"/>
              <a:t>: "Strong willed and mysterious.", symbol: "Scorpion", month: "</a:t>
            </a:r>
            <a:r>
              <a:rPr lang="en-US" sz="1600" dirty="0" smtClean="0"/>
              <a:t>November”</a:t>
            </a:r>
          </a:p>
          <a:p>
            <a:r>
              <a:rPr lang="en-US" sz="1600" dirty="0" smtClean="0"/>
              <a:t>name</a:t>
            </a:r>
            <a:r>
              <a:rPr lang="en-US" sz="1600" dirty="0"/>
              <a:t>: "</a:t>
            </a:r>
            <a:r>
              <a:rPr lang="en-US" sz="1600" dirty="0" err="1"/>
              <a:t>Sagittarius",description</a:t>
            </a:r>
            <a:r>
              <a:rPr lang="en-US" sz="1600" dirty="0"/>
              <a:t>: "Born adventurers.", symbol: "Archer", month: "</a:t>
            </a:r>
            <a:r>
              <a:rPr lang="en-US" sz="1600" dirty="0" smtClean="0"/>
              <a:t>December”</a:t>
            </a:r>
          </a:p>
          <a:p>
            <a:r>
              <a:rPr lang="en-US" sz="1600" dirty="0" smtClean="0"/>
              <a:t>name</a:t>
            </a:r>
            <a:r>
              <a:rPr lang="en-US" sz="1600" dirty="0"/>
              <a:t>: "</a:t>
            </a:r>
            <a:r>
              <a:rPr lang="en-US" sz="1600" dirty="0" err="1"/>
              <a:t>Capricorn",description</a:t>
            </a:r>
            <a:r>
              <a:rPr lang="en-US" sz="1600" dirty="0"/>
              <a:t>: "The most determined sign in the Zodiac.", symbol: "Goat", month: "</a:t>
            </a:r>
            <a:r>
              <a:rPr lang="en-US" sz="1600" dirty="0" smtClean="0"/>
              <a:t>January”</a:t>
            </a:r>
          </a:p>
          <a:p>
            <a:r>
              <a:rPr lang="en-US" sz="1600" dirty="0" smtClean="0"/>
              <a:t>name</a:t>
            </a:r>
            <a:r>
              <a:rPr lang="en-US" sz="1600" dirty="0"/>
              <a:t>: "</a:t>
            </a:r>
            <a:r>
              <a:rPr lang="en-US" sz="1600" dirty="0" err="1"/>
              <a:t>Aquarius",description</a:t>
            </a:r>
            <a:r>
              <a:rPr lang="en-US" sz="1600" dirty="0"/>
              <a:t>: "Humanitarians to the core", symbol: "Water Bearer", month: "</a:t>
            </a:r>
            <a:r>
              <a:rPr lang="en-US" sz="1600" dirty="0" smtClean="0"/>
              <a:t>February”</a:t>
            </a:r>
          </a:p>
          <a:p>
            <a:r>
              <a:rPr lang="en-US" sz="1600" dirty="0" smtClean="0"/>
              <a:t>name</a:t>
            </a:r>
            <a:r>
              <a:rPr lang="en-US" sz="1600" dirty="0"/>
              <a:t>: "</a:t>
            </a:r>
            <a:r>
              <a:rPr lang="en-US" sz="1600" dirty="0" err="1"/>
              <a:t>Pisces",description</a:t>
            </a:r>
            <a:r>
              <a:rPr lang="en-US" sz="1600" dirty="0"/>
              <a:t>: "Proverbial dreamers of the Zodiac.", symbol: "Fish", month: "March"</a:t>
            </a:r>
          </a:p>
        </p:txBody>
      </p:sp>
    </p:spTree>
    <p:extLst>
      <p:ext uri="{BB962C8B-B14F-4D97-AF65-F5344CB8AC3E}">
        <p14:creationId xmlns:p14="http://schemas.microsoft.com/office/powerpoint/2010/main" val="1635287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44500" y="2044700"/>
            <a:ext cx="11303000" cy="2768600"/>
          </a:xfrm>
          <a:prstGeom prst="rect">
            <a:avLst/>
          </a:prstGeom>
        </p:spPr>
      </p:pic>
    </p:spTree>
    <p:extLst>
      <p:ext uri="{BB962C8B-B14F-4D97-AF65-F5344CB8AC3E}">
        <p14:creationId xmlns:p14="http://schemas.microsoft.com/office/powerpoint/2010/main" val="822420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313068" y="0"/>
            <a:ext cx="7565863" cy="6858000"/>
          </a:xfrm>
          <a:prstGeom prst="rect">
            <a:avLst/>
          </a:prstGeom>
        </p:spPr>
      </p:pic>
    </p:spTree>
    <p:extLst>
      <p:ext uri="{BB962C8B-B14F-4D97-AF65-F5344CB8AC3E}">
        <p14:creationId xmlns:p14="http://schemas.microsoft.com/office/powerpoint/2010/main" val="1223263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07742" y="2787185"/>
            <a:ext cx="9906000" cy="2844800"/>
          </a:xfrm>
          <a:prstGeom prst="rect">
            <a:avLst/>
          </a:prstGeom>
        </p:spPr>
      </p:pic>
      <p:pic>
        <p:nvPicPr>
          <p:cNvPr id="3" name="Picture 2"/>
          <p:cNvPicPr>
            <a:picLocks noChangeAspect="1"/>
          </p:cNvPicPr>
          <p:nvPr/>
        </p:nvPicPr>
        <p:blipFill>
          <a:blip r:embed="rId4"/>
          <a:stretch>
            <a:fillRect/>
          </a:stretch>
        </p:blipFill>
        <p:spPr>
          <a:xfrm>
            <a:off x="8239512" y="347082"/>
            <a:ext cx="3251200" cy="3086100"/>
          </a:xfrm>
          <a:prstGeom prst="rect">
            <a:avLst/>
          </a:prstGeom>
        </p:spPr>
      </p:pic>
    </p:spTree>
    <p:extLst>
      <p:ext uri="{BB962C8B-B14F-4D97-AF65-F5344CB8AC3E}">
        <p14:creationId xmlns:p14="http://schemas.microsoft.com/office/powerpoint/2010/main" val="1533515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err="1"/>
              <a:t>onBackStackChanged</a:t>
            </a:r>
            <a:r>
              <a:rPr lang="en-US" b="0" dirty="0" smtClean="0"/>
              <a:t>() </a:t>
            </a:r>
            <a:endParaRPr lang="en-US" dirty="0"/>
          </a:p>
        </p:txBody>
      </p:sp>
      <p:sp>
        <p:nvSpPr>
          <p:cNvPr id="3" name="Content Placeholder 2"/>
          <p:cNvSpPr>
            <a:spLocks noGrp="1"/>
          </p:cNvSpPr>
          <p:nvPr>
            <p:ph idx="1"/>
          </p:nvPr>
        </p:nvSpPr>
        <p:spPr/>
        <p:txBody>
          <a:bodyPr>
            <a:normAutofit fontScale="92500" lnSpcReduction="10000"/>
          </a:bodyPr>
          <a:lstStyle/>
          <a:p>
            <a:pPr fontAlgn="base"/>
            <a:r>
              <a:rPr lang="en-US" sz="3500" dirty="0"/>
              <a:t>Update the </a:t>
            </a:r>
            <a:r>
              <a:rPr lang="en-US" sz="3500" dirty="0" err="1"/>
              <a:t>currentPosition</a:t>
            </a:r>
            <a:r>
              <a:rPr lang="en-US" sz="3500" dirty="0"/>
              <a:t> variable so that it reflects the position in the list view of the currently displayed fragment.</a:t>
            </a:r>
          </a:p>
          <a:p>
            <a:pPr fontAlgn="base"/>
            <a:r>
              <a:rPr lang="en-US" sz="3500" dirty="0"/>
              <a:t>Call the </a:t>
            </a:r>
            <a:r>
              <a:rPr lang="en-US" sz="3500" dirty="0" err="1"/>
              <a:t>setActionBarTitle</a:t>
            </a:r>
            <a:r>
              <a:rPr lang="en-US" sz="3500" dirty="0"/>
              <a:t>() method, passing it the value of </a:t>
            </a:r>
            <a:r>
              <a:rPr lang="en-US" sz="3500" dirty="0" err="1"/>
              <a:t>currentPosition</a:t>
            </a:r>
            <a:r>
              <a:rPr lang="en-US" sz="3500" dirty="0"/>
              <a:t>.</a:t>
            </a:r>
          </a:p>
          <a:p>
            <a:pPr fontAlgn="base"/>
            <a:r>
              <a:rPr lang="en-US" sz="3500" dirty="0"/>
              <a:t>Make sure that the right option in the navigation drawer’s list view is highlighted by calling </a:t>
            </a:r>
            <a:r>
              <a:rPr lang="en-US" sz="3500" dirty="0" err="1"/>
              <a:t>itssetItemChecked</a:t>
            </a:r>
            <a:r>
              <a:rPr lang="en-US" sz="3500" dirty="0"/>
              <a:t>() method.</a:t>
            </a:r>
          </a:p>
          <a:p>
            <a:endParaRPr lang="en-US" dirty="0"/>
          </a:p>
        </p:txBody>
      </p:sp>
    </p:spTree>
    <p:extLst>
      <p:ext uri="{BB962C8B-B14F-4D97-AF65-F5344CB8AC3E}">
        <p14:creationId xmlns:p14="http://schemas.microsoft.com/office/powerpoint/2010/main" val="1733413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40304"/>
            <a:ext cx="11091312" cy="1813003"/>
          </a:xfrm>
          <a:prstGeom prst="rect">
            <a:avLst/>
          </a:prstGeom>
        </p:spPr>
      </p:pic>
      <p:pic>
        <p:nvPicPr>
          <p:cNvPr id="3" name="Picture 2"/>
          <p:cNvPicPr>
            <a:picLocks noChangeAspect="1"/>
          </p:cNvPicPr>
          <p:nvPr/>
        </p:nvPicPr>
        <p:blipFill>
          <a:blip r:embed="rId4"/>
          <a:stretch>
            <a:fillRect/>
          </a:stretch>
        </p:blipFill>
        <p:spPr>
          <a:xfrm>
            <a:off x="7840112" y="302321"/>
            <a:ext cx="3251200" cy="2997200"/>
          </a:xfrm>
          <a:prstGeom prst="rect">
            <a:avLst/>
          </a:prstGeom>
        </p:spPr>
      </p:pic>
    </p:spTree>
    <p:extLst>
      <p:ext uri="{BB962C8B-B14F-4D97-AF65-F5344CB8AC3E}">
        <p14:creationId xmlns:p14="http://schemas.microsoft.com/office/powerpoint/2010/main" val="184171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08774" y="1966640"/>
            <a:ext cx="11167381" cy="2114705"/>
          </a:xfrm>
          <a:prstGeom prst="rect">
            <a:avLst/>
          </a:prstGeom>
        </p:spPr>
      </p:pic>
    </p:spTree>
    <p:extLst>
      <p:ext uri="{BB962C8B-B14F-4D97-AF65-F5344CB8AC3E}">
        <p14:creationId xmlns:p14="http://schemas.microsoft.com/office/powerpoint/2010/main" val="194487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05058" y="1895553"/>
            <a:ext cx="11671683" cy="1628232"/>
          </a:xfrm>
          <a:prstGeom prst="rect">
            <a:avLst/>
          </a:prstGeom>
        </p:spPr>
      </p:pic>
    </p:spTree>
    <p:extLst>
      <p:ext uri="{BB962C8B-B14F-4D97-AF65-F5344CB8AC3E}">
        <p14:creationId xmlns:p14="http://schemas.microsoft.com/office/powerpoint/2010/main" val="611449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58850" y="209550"/>
            <a:ext cx="10274300" cy="6438900"/>
          </a:xfrm>
          <a:prstGeom prst="rect">
            <a:avLst/>
          </a:prstGeom>
        </p:spPr>
      </p:pic>
    </p:spTree>
    <p:extLst>
      <p:ext uri="{BB962C8B-B14F-4D97-AF65-F5344CB8AC3E}">
        <p14:creationId xmlns:p14="http://schemas.microsoft.com/office/powerpoint/2010/main" val="2081104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48928" y="0"/>
            <a:ext cx="8894144" cy="6858000"/>
          </a:xfrm>
          <a:prstGeom prst="rect">
            <a:avLst/>
          </a:prstGeom>
        </p:spPr>
      </p:pic>
    </p:spTree>
    <p:extLst>
      <p:ext uri="{BB962C8B-B14F-4D97-AF65-F5344CB8AC3E}">
        <p14:creationId xmlns:p14="http://schemas.microsoft.com/office/powerpoint/2010/main" val="1008505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90648" y="1147645"/>
            <a:ext cx="8558429" cy="3892705"/>
          </a:xfrm>
          <a:prstGeom prst="rect">
            <a:avLst/>
          </a:prstGeom>
        </p:spPr>
      </p:pic>
    </p:spTree>
    <p:extLst>
      <p:ext uri="{BB962C8B-B14F-4D97-AF65-F5344CB8AC3E}">
        <p14:creationId xmlns:p14="http://schemas.microsoft.com/office/powerpoint/2010/main" val="1688225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Navigation Drawers</a:t>
            </a:r>
            <a:r>
              <a:rPr lang="en-US" dirty="0" smtClean="0"/>
              <a:t>	</a:t>
            </a:r>
            <a:endParaRPr lang="en-US" dirty="0"/>
          </a:p>
        </p:txBody>
      </p:sp>
      <p:pic>
        <p:nvPicPr>
          <p:cNvPr id="4" name="Picture 3"/>
          <p:cNvPicPr>
            <a:picLocks noChangeAspect="1"/>
          </p:cNvPicPr>
          <p:nvPr/>
        </p:nvPicPr>
        <p:blipFill>
          <a:blip r:embed="rId3"/>
          <a:stretch>
            <a:fillRect/>
          </a:stretch>
        </p:blipFill>
        <p:spPr>
          <a:xfrm>
            <a:off x="2695936" y="2033270"/>
            <a:ext cx="6431554" cy="3392170"/>
          </a:xfrm>
          <a:prstGeom prst="rect">
            <a:avLst/>
          </a:prstGeom>
        </p:spPr>
      </p:pic>
    </p:spTree>
    <p:extLst>
      <p:ext uri="{BB962C8B-B14F-4D97-AF65-F5344CB8AC3E}">
        <p14:creationId xmlns:p14="http://schemas.microsoft.com/office/powerpoint/2010/main" val="204645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Bullet Points</a:t>
            </a:r>
            <a:endParaRPr lang="en-US" dirty="0"/>
          </a:p>
        </p:txBody>
      </p:sp>
      <p:sp>
        <p:nvSpPr>
          <p:cNvPr id="3" name="Content Placeholder 2"/>
          <p:cNvSpPr>
            <a:spLocks noGrp="1"/>
          </p:cNvSpPr>
          <p:nvPr>
            <p:ph idx="1"/>
          </p:nvPr>
        </p:nvSpPr>
        <p:spPr/>
        <p:txBody>
          <a:bodyPr>
            <a:normAutofit fontScale="92500" lnSpcReduction="10000"/>
          </a:bodyPr>
          <a:lstStyle/>
          <a:p>
            <a:pPr fontAlgn="base"/>
            <a:r>
              <a:rPr lang="en-US" dirty="0"/>
              <a:t>Use a </a:t>
            </a:r>
            <a:r>
              <a:rPr lang="en-US" dirty="0" err="1"/>
              <a:t>DrawerLayout</a:t>
            </a:r>
            <a:r>
              <a:rPr lang="en-US" dirty="0"/>
              <a:t> to create an activity with a navigation drawer. Use the drawer to navigate to the major hubs of your app.</a:t>
            </a:r>
          </a:p>
          <a:p>
            <a:pPr fontAlgn="base"/>
            <a:r>
              <a:rPr lang="en-US" dirty="0"/>
              <a:t>If you’re using an action bar, use </a:t>
            </a:r>
            <a:r>
              <a:rPr lang="en-US" dirty="0" err="1"/>
              <a:t>ActionBarDrawerToggle</a:t>
            </a:r>
            <a:r>
              <a:rPr lang="en-US" dirty="0"/>
              <a:t> as a </a:t>
            </a:r>
            <a:r>
              <a:rPr lang="en-US" dirty="0" err="1"/>
              <a:t>DrawerListener</a:t>
            </a:r>
            <a:r>
              <a:rPr lang="en-US" dirty="0"/>
              <a:t>. This allows you to respond to the drawer opening and closing, and adds an icon to the action bar for opening and closing the drawer.</a:t>
            </a:r>
          </a:p>
          <a:p>
            <a:pPr fontAlgn="base"/>
            <a:r>
              <a:rPr lang="en-US" dirty="0"/>
              <a:t>To change action bar items at runtime, call </a:t>
            </a:r>
            <a:r>
              <a:rPr lang="en-US" dirty="0" err="1"/>
              <a:t>invalidateOptionsMenu</a:t>
            </a:r>
            <a:r>
              <a:rPr lang="en-US" dirty="0"/>
              <a:t>() and add the changes in the activity’s </a:t>
            </a:r>
            <a:r>
              <a:rPr lang="en-US" dirty="0" err="1"/>
              <a:t>onPrepareOptionsMenu</a:t>
            </a:r>
            <a:r>
              <a:rPr lang="en-US" dirty="0"/>
              <a:t>() method.</a:t>
            </a:r>
          </a:p>
          <a:p>
            <a:pPr fontAlgn="base"/>
            <a:r>
              <a:rPr lang="en-US" dirty="0"/>
              <a:t>React to changes on the back stack by implementing </a:t>
            </a:r>
            <a:r>
              <a:rPr lang="en-US" dirty="0" err="1"/>
              <a:t>theFragmentManager.OnBackStackChangedListener</a:t>
            </a:r>
            <a:r>
              <a:rPr lang="en-US" dirty="0"/>
              <a:t>().</a:t>
            </a:r>
          </a:p>
          <a:p>
            <a:pPr fontAlgn="base"/>
            <a:r>
              <a:rPr lang="en-US" dirty="0"/>
              <a:t>The fragment manager’s </a:t>
            </a:r>
            <a:r>
              <a:rPr lang="en-US" dirty="0" err="1"/>
              <a:t>findFragmentByTag</a:t>
            </a:r>
            <a:r>
              <a:rPr lang="en-US" dirty="0"/>
              <a:t>() method searches for fragments with a given tag.</a:t>
            </a:r>
          </a:p>
        </p:txBody>
      </p:sp>
    </p:spTree>
    <p:extLst>
      <p:ext uri="{BB962C8B-B14F-4D97-AF65-F5344CB8AC3E}">
        <p14:creationId xmlns:p14="http://schemas.microsoft.com/office/powerpoint/2010/main" val="1086220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Tuesday</a:t>
            </a:r>
            <a:endParaRPr lang="en-US" dirty="0"/>
          </a:p>
        </p:txBody>
      </p:sp>
      <p:sp>
        <p:nvSpPr>
          <p:cNvPr id="3" name="Content Placeholder 2"/>
          <p:cNvSpPr>
            <a:spLocks noGrp="1"/>
          </p:cNvSpPr>
          <p:nvPr>
            <p:ph idx="1"/>
          </p:nvPr>
        </p:nvSpPr>
        <p:spPr/>
        <p:txBody>
          <a:bodyPr/>
          <a:lstStyle/>
          <a:p>
            <a:r>
              <a:rPr lang="en-US" dirty="0" smtClean="0"/>
              <a:t>Chapter </a:t>
            </a:r>
            <a:r>
              <a:rPr lang="en-US" dirty="0" smtClean="0"/>
              <a:t>11 </a:t>
            </a:r>
            <a:r>
              <a:rPr lang="en-US" dirty="0" smtClean="0"/>
              <a:t>HFAD – </a:t>
            </a:r>
            <a:r>
              <a:rPr lang="en-US" dirty="0" smtClean="0"/>
              <a:t>SQLite Databases</a:t>
            </a:r>
          </a:p>
          <a:p>
            <a:r>
              <a:rPr lang="en-US" dirty="0" smtClean="0"/>
              <a:t>Assignment  - Daily horoscope app using Fragments</a:t>
            </a:r>
            <a:endParaRPr lang="en-US" dirty="0" smtClean="0"/>
          </a:p>
          <a:p>
            <a:endParaRPr lang="en-US" dirty="0"/>
          </a:p>
          <a:p>
            <a:endParaRPr lang="en-US" dirty="0" smtClean="0"/>
          </a:p>
        </p:txBody>
      </p:sp>
    </p:spTree>
    <p:extLst>
      <p:ext uri="{BB962C8B-B14F-4D97-AF65-F5344CB8AC3E}">
        <p14:creationId xmlns:p14="http://schemas.microsoft.com/office/powerpoint/2010/main" val="149400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Horoscope App</a:t>
            </a:r>
            <a:endParaRPr lang="en-US" dirty="0"/>
          </a:p>
        </p:txBody>
      </p:sp>
      <p:sp>
        <p:nvSpPr>
          <p:cNvPr id="4" name="Content Placeholder 3"/>
          <p:cNvSpPr>
            <a:spLocks noGrp="1"/>
          </p:cNvSpPr>
          <p:nvPr>
            <p:ph idx="1"/>
          </p:nvPr>
        </p:nvSpPr>
        <p:spPr/>
        <p:txBody>
          <a:bodyPr/>
          <a:lstStyle/>
          <a:p>
            <a:pPr>
              <a:lnSpc>
                <a:spcPct val="100000"/>
              </a:lnSpc>
              <a:spcBef>
                <a:spcPts val="0"/>
              </a:spcBef>
              <a:buClrTx/>
              <a:buSzTx/>
            </a:pPr>
            <a:r>
              <a:rPr lang="en-US" sz="3200" dirty="0" smtClean="0"/>
              <a:t>3 Features</a:t>
            </a:r>
          </a:p>
          <a:p>
            <a:pPr lvl="1">
              <a:lnSpc>
                <a:spcPct val="100000"/>
              </a:lnSpc>
              <a:spcBef>
                <a:spcPts val="0"/>
              </a:spcBef>
              <a:buClrTx/>
              <a:buSzTx/>
            </a:pPr>
            <a:r>
              <a:rPr lang="en-US" sz="2800" dirty="0"/>
              <a:t>Display each star </a:t>
            </a:r>
            <a:r>
              <a:rPr lang="en-US" sz="2800" dirty="0" smtClean="0"/>
              <a:t>sign</a:t>
            </a:r>
          </a:p>
          <a:p>
            <a:pPr lvl="1">
              <a:lnSpc>
                <a:spcPct val="100000"/>
              </a:lnSpc>
              <a:spcBef>
                <a:spcPts val="0"/>
              </a:spcBef>
              <a:buClrTx/>
              <a:buSzTx/>
            </a:pPr>
            <a:r>
              <a:rPr lang="en-US" sz="2800" dirty="0" smtClean="0"/>
              <a:t>Display </a:t>
            </a:r>
            <a:r>
              <a:rPr lang="en-US" sz="2800" dirty="0"/>
              <a:t>information about each star </a:t>
            </a:r>
            <a:r>
              <a:rPr lang="en-US" sz="2800" dirty="0" smtClean="0"/>
              <a:t>sign</a:t>
            </a:r>
          </a:p>
          <a:p>
            <a:pPr lvl="1">
              <a:lnSpc>
                <a:spcPct val="100000"/>
              </a:lnSpc>
              <a:spcBef>
                <a:spcPts val="0"/>
              </a:spcBef>
              <a:buClrTx/>
              <a:buSzTx/>
            </a:pPr>
            <a:r>
              <a:rPr lang="en-US" sz="2800" dirty="0" smtClean="0"/>
              <a:t>Display </a:t>
            </a:r>
            <a:r>
              <a:rPr lang="en-US" sz="2800" dirty="0"/>
              <a:t>horoscope for star </a:t>
            </a:r>
            <a:r>
              <a:rPr lang="en-US" sz="2800" dirty="0" smtClean="0"/>
              <a:t>sign in fragment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827826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880" y="503853"/>
            <a:ext cx="3136900" cy="5556250"/>
          </a:xfrm>
          <a:prstGeom prst="rect">
            <a:avLst/>
          </a:prstGeom>
        </p:spPr>
      </p:pic>
      <p:pic>
        <p:nvPicPr>
          <p:cNvPr id="7" name="Picture 6"/>
          <p:cNvPicPr>
            <a:picLocks noChangeAspect="1"/>
          </p:cNvPicPr>
          <p:nvPr/>
        </p:nvPicPr>
        <p:blipFill>
          <a:blip r:embed="rId4"/>
          <a:stretch>
            <a:fillRect/>
          </a:stretch>
        </p:blipFill>
        <p:spPr>
          <a:xfrm>
            <a:off x="6578164" y="503853"/>
            <a:ext cx="3131881" cy="5547360"/>
          </a:xfrm>
          <a:prstGeom prst="rect">
            <a:avLst/>
          </a:prstGeom>
        </p:spPr>
      </p:pic>
    </p:spTree>
    <p:extLst>
      <p:ext uri="{BB962C8B-B14F-4D97-AF65-F5344CB8AC3E}">
        <p14:creationId xmlns:p14="http://schemas.microsoft.com/office/powerpoint/2010/main" val="1295806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Bullet Points</a:t>
            </a:r>
            <a:endParaRPr lang="en-US" dirty="0"/>
          </a:p>
        </p:txBody>
      </p:sp>
      <p:sp>
        <p:nvSpPr>
          <p:cNvPr id="3" name="Content Placeholder 2"/>
          <p:cNvSpPr>
            <a:spLocks noGrp="1"/>
          </p:cNvSpPr>
          <p:nvPr>
            <p:ph idx="1"/>
          </p:nvPr>
        </p:nvSpPr>
        <p:spPr/>
        <p:txBody>
          <a:bodyPr>
            <a:normAutofit fontScale="92500" lnSpcReduction="10000"/>
          </a:bodyPr>
          <a:lstStyle/>
          <a:p>
            <a:pPr fontAlgn="base"/>
            <a:r>
              <a:rPr lang="en-US" dirty="0"/>
              <a:t>Use a </a:t>
            </a:r>
            <a:r>
              <a:rPr lang="en-US" dirty="0" err="1"/>
              <a:t>DrawerLayout</a:t>
            </a:r>
            <a:r>
              <a:rPr lang="en-US" dirty="0"/>
              <a:t> to create an activity with a navigation drawer. Use the drawer to navigate to the major hubs of your app.</a:t>
            </a:r>
          </a:p>
          <a:p>
            <a:pPr fontAlgn="base"/>
            <a:r>
              <a:rPr lang="en-US" dirty="0"/>
              <a:t>If you’re using an action bar, use </a:t>
            </a:r>
            <a:r>
              <a:rPr lang="en-US" dirty="0" err="1"/>
              <a:t>ActionBarDrawerToggle</a:t>
            </a:r>
            <a:r>
              <a:rPr lang="en-US" dirty="0"/>
              <a:t> as a </a:t>
            </a:r>
            <a:r>
              <a:rPr lang="en-US" dirty="0" err="1"/>
              <a:t>DrawerListener</a:t>
            </a:r>
            <a:r>
              <a:rPr lang="en-US" dirty="0"/>
              <a:t>. This allows you to respond to the drawer opening and closing, and adds an icon to the action bar for opening and closing the drawer.</a:t>
            </a:r>
          </a:p>
          <a:p>
            <a:pPr fontAlgn="base"/>
            <a:r>
              <a:rPr lang="en-US" dirty="0"/>
              <a:t>To change action bar items at runtime, call </a:t>
            </a:r>
            <a:r>
              <a:rPr lang="en-US" dirty="0" err="1"/>
              <a:t>invalidateOptionsMenu</a:t>
            </a:r>
            <a:r>
              <a:rPr lang="en-US" dirty="0"/>
              <a:t>() and add the changes in the activity’s </a:t>
            </a:r>
            <a:r>
              <a:rPr lang="en-US" dirty="0" err="1"/>
              <a:t>onPrepareOptionsMenu</a:t>
            </a:r>
            <a:r>
              <a:rPr lang="en-US" dirty="0"/>
              <a:t>() method.</a:t>
            </a:r>
          </a:p>
          <a:p>
            <a:pPr fontAlgn="base"/>
            <a:r>
              <a:rPr lang="en-US" dirty="0"/>
              <a:t>React to changes on the back stack by implementing </a:t>
            </a:r>
            <a:r>
              <a:rPr lang="en-US" dirty="0" err="1"/>
              <a:t>theFragmentManager.OnBackStackChangedListener</a:t>
            </a:r>
            <a:r>
              <a:rPr lang="en-US" dirty="0"/>
              <a:t>().</a:t>
            </a:r>
          </a:p>
          <a:p>
            <a:pPr fontAlgn="base"/>
            <a:r>
              <a:rPr lang="en-US" dirty="0"/>
              <a:t>The fragment manager’s </a:t>
            </a:r>
            <a:r>
              <a:rPr lang="en-US" dirty="0" err="1"/>
              <a:t>findFragmentByTag</a:t>
            </a:r>
            <a:r>
              <a:rPr lang="en-US" dirty="0"/>
              <a:t>() method searches for fragments with a given tag.</a:t>
            </a:r>
          </a:p>
        </p:txBody>
      </p:sp>
    </p:spTree>
    <p:extLst>
      <p:ext uri="{BB962C8B-B14F-4D97-AF65-F5344CB8AC3E}">
        <p14:creationId xmlns:p14="http://schemas.microsoft.com/office/powerpoint/2010/main" val="80827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495550" y="1478280"/>
            <a:ext cx="6794500" cy="3454400"/>
          </a:xfrm>
          <a:prstGeom prst="rect">
            <a:avLst/>
          </a:prstGeom>
        </p:spPr>
      </p:pic>
    </p:spTree>
    <p:extLst>
      <p:ext uri="{BB962C8B-B14F-4D97-AF65-F5344CB8AC3E}">
        <p14:creationId xmlns:p14="http://schemas.microsoft.com/office/powerpoint/2010/main" val="1595160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019300" y="1701800"/>
            <a:ext cx="8153400" cy="3454400"/>
          </a:xfrm>
          <a:prstGeom prst="rect">
            <a:avLst/>
          </a:prstGeom>
        </p:spPr>
      </p:pic>
    </p:spTree>
    <p:extLst>
      <p:ext uri="{BB962C8B-B14F-4D97-AF65-F5344CB8AC3E}">
        <p14:creationId xmlns:p14="http://schemas.microsoft.com/office/powerpoint/2010/main" val="166759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7087C0F-7449-45C4-B248-63D02665BF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diamond grid presentation (widescreen)</Template>
  <TotalTime>0</TotalTime>
  <Words>2444</Words>
  <Application>Microsoft Macintosh PowerPoint</Application>
  <PresentationFormat>Widescreen</PresentationFormat>
  <Paragraphs>253</Paragraphs>
  <Slides>63</Slides>
  <Notes>59</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63</vt:i4>
      </vt:variant>
    </vt:vector>
  </HeadingPairs>
  <TitlesOfParts>
    <vt:vector size="65" baseType="lpstr">
      <vt:lpstr>Arial</vt:lpstr>
      <vt:lpstr>Diamond Grid 16x9</vt:lpstr>
      <vt:lpstr>Building Android apps – Week 6b</vt:lpstr>
      <vt:lpstr>Agenda</vt:lpstr>
      <vt:lpstr>Horoscope App</vt:lpstr>
      <vt:lpstr>PowerPoint Presentation</vt:lpstr>
      <vt:lpstr>Data</vt:lpstr>
      <vt:lpstr>Navigation Drawers </vt:lpstr>
      <vt:lpstr>Bullet Points</vt:lpstr>
      <vt:lpstr>PowerPoint Presentation</vt:lpstr>
      <vt:lpstr>PowerPoint Presentation</vt:lpstr>
      <vt:lpstr>PowerPoint Presentation</vt:lpstr>
      <vt:lpstr>PowerPoint Presentation</vt:lpstr>
      <vt:lpstr>PowerPoint Presentation</vt:lpstr>
      <vt:lpstr>Steps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onItemClick()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onBackStackChanged() </vt:lpstr>
      <vt:lpstr>PowerPoint Presentation</vt:lpstr>
      <vt:lpstr>PowerPoint Presentation</vt:lpstr>
      <vt:lpstr>PowerPoint Presentation</vt:lpstr>
      <vt:lpstr>PowerPoint Presentation</vt:lpstr>
      <vt:lpstr>PowerPoint Presentation</vt:lpstr>
      <vt:lpstr>PowerPoint Presentation</vt:lpstr>
      <vt:lpstr>Bullet Points</vt:lpstr>
      <vt:lpstr>Tuesday</vt:lpstr>
      <vt:lpstr>Horoscope App</vt:lpstr>
      <vt:lpstr>PowerPoint Presentation</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cp:lastPrinted>2016-09-27T19:25:56Z</cp:lastPrinted>
  <dcterms:created xsi:type="dcterms:W3CDTF">2016-08-20T19:03:32Z</dcterms:created>
  <dcterms:modified xsi:type="dcterms:W3CDTF">2016-09-29T19:24:19Z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TC030310159991</vt:lpwstr>
  </property>
</Properties>
</file>